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83" r:id="rId4"/>
    <p:sldId id="275" r:id="rId5"/>
    <p:sldId id="259" r:id="rId6"/>
    <p:sldId id="260" r:id="rId7"/>
    <p:sldId id="288" r:id="rId8"/>
    <p:sldId id="296" r:id="rId9"/>
    <p:sldId id="276" r:id="rId10"/>
    <p:sldId id="286" r:id="rId11"/>
    <p:sldId id="262" r:id="rId12"/>
    <p:sldId id="299" r:id="rId13"/>
    <p:sldId id="289" r:id="rId14"/>
    <p:sldId id="290" r:id="rId15"/>
    <p:sldId id="287" r:id="rId16"/>
    <p:sldId id="269" r:id="rId17"/>
    <p:sldId id="263" r:id="rId18"/>
    <p:sldId id="297" r:id="rId19"/>
    <p:sldId id="261" r:id="rId20"/>
    <p:sldId id="270" r:id="rId21"/>
    <p:sldId id="271" r:id="rId22"/>
    <p:sldId id="277" r:id="rId23"/>
    <p:sldId id="278" r:id="rId24"/>
    <p:sldId id="279" r:id="rId25"/>
    <p:sldId id="280" r:id="rId26"/>
    <p:sldId id="291" r:id="rId27"/>
    <p:sldId id="294" r:id="rId28"/>
    <p:sldId id="292" r:id="rId29"/>
    <p:sldId id="293" r:id="rId30"/>
    <p:sldId id="295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7F9"/>
    <a:srgbClr val="9FE1FF"/>
    <a:srgbClr val="B9C8E7"/>
    <a:srgbClr val="0033CC"/>
    <a:srgbClr val="FFCD15"/>
    <a:srgbClr val="8D84D2"/>
    <a:srgbClr val="6C60C4"/>
    <a:srgbClr val="97C4C9"/>
    <a:srgbClr val="99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Svetlý štýl 3 - zvýrazneni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83" autoAdjust="0"/>
  </p:normalViewPr>
  <p:slideViewPr>
    <p:cSldViewPr snapToGrid="0">
      <p:cViewPr varScale="1">
        <p:scale>
          <a:sx n="94" d="100"/>
          <a:sy n="94" d="100"/>
        </p:scale>
        <p:origin x="14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48CC9-F64E-4975-99CD-15F0345A12CE}" type="datetimeFigureOut">
              <a:rPr lang="sk-SK" smtClean="0"/>
              <a:pPr/>
              <a:t>06.04.2017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E277B-3B75-466B-AF63-D27900B6A69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3992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A47B9-EEA1-40BE-849F-A88092897BE8}" type="datetimeFigureOut">
              <a:rPr lang="sk-SK" smtClean="0"/>
              <a:pPr/>
              <a:t>06.04.2017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CE6AF-E020-49FF-AC9F-D597A6DF1E4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613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5364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sk-SK" sz="1200" dirty="0" smtClean="0">
                <a:solidFill>
                  <a:schemeClr val="tx1"/>
                </a:solidFill>
              </a:rPr>
              <a:t>výber podľa:     - typu hodnotenia </a:t>
            </a:r>
          </a:p>
          <a:p>
            <a:pPr algn="l"/>
            <a:r>
              <a:rPr lang="sk-SK" sz="1200" dirty="0" smtClean="0">
                <a:solidFill>
                  <a:schemeClr val="tx1"/>
                </a:solidFill>
              </a:rPr>
              <a:t>		- účel hodnotenia</a:t>
            </a:r>
          </a:p>
          <a:p>
            <a:pPr algn="l"/>
            <a:r>
              <a:rPr lang="sk-SK" sz="1200" dirty="0" smtClean="0">
                <a:solidFill>
                  <a:schemeClr val="tx1"/>
                </a:solidFill>
              </a:rPr>
              <a:t>		- fázy programového cyklu (</a:t>
            </a:r>
            <a:r>
              <a:rPr lang="sk-SK" sz="1200" dirty="0" err="1" smtClean="0">
                <a:solidFill>
                  <a:schemeClr val="tx1"/>
                </a:solidFill>
              </a:rPr>
              <a:t>návrh-realizácia-závery</a:t>
            </a:r>
            <a:r>
              <a:rPr lang="sk-SK" sz="12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sk-SK" sz="1200" dirty="0" smtClean="0">
                <a:solidFill>
                  <a:schemeClr val="tx1"/>
                </a:solidFill>
              </a:rPr>
              <a:t>		- fázy hodnotiaceho procesu (</a:t>
            </a:r>
            <a:r>
              <a:rPr lang="sk-SK" sz="1200" dirty="0" err="1" smtClean="0">
                <a:solidFill>
                  <a:schemeClr val="tx1"/>
                </a:solidFill>
              </a:rPr>
              <a:t>formulácia-zber</a:t>
            </a:r>
            <a:r>
              <a:rPr lang="sk-SK" sz="1200" dirty="0" smtClean="0">
                <a:solidFill>
                  <a:schemeClr val="tx1"/>
                </a:solidFill>
              </a:rPr>
              <a:t> </a:t>
            </a:r>
            <a:r>
              <a:rPr lang="sk-SK" sz="1200" dirty="0" err="1" smtClean="0">
                <a:solidFill>
                  <a:schemeClr val="tx1"/>
                </a:solidFill>
              </a:rPr>
              <a:t>údajov-analýza-závery</a:t>
            </a:r>
            <a:r>
              <a:rPr lang="sk-SK" sz="1200" dirty="0" smtClean="0">
                <a:solidFill>
                  <a:schemeClr val="tx1"/>
                </a:solidFill>
              </a:rPr>
              <a:t>)</a:t>
            </a:r>
          </a:p>
          <a:p>
            <a:endParaRPr lang="sk-SK" sz="1200" dirty="0" smtClean="0">
              <a:solidFill>
                <a:schemeClr val="tx1"/>
              </a:solidFill>
            </a:endParaRPr>
          </a:p>
          <a:p>
            <a:r>
              <a:rPr lang="sk-SK" sz="1200" dirty="0" smtClean="0">
                <a:solidFill>
                  <a:schemeClr val="tx1"/>
                </a:solidFill>
              </a:rPr>
              <a:t>Nevyberáme „lepšiu“ metódu ale vhodnú metódu </a:t>
            </a:r>
          </a:p>
          <a:p>
            <a:pPr marL="342900" indent="-342900" algn="ctr"/>
            <a:endParaRPr lang="sk-SK" sz="1200" b="1" dirty="0" smtClean="0">
              <a:solidFill>
                <a:schemeClr val="tx1"/>
              </a:solidFill>
            </a:endParaRPr>
          </a:p>
          <a:p>
            <a:pPr marL="342900" indent="-342900" algn="l"/>
            <a:r>
              <a:rPr lang="sk-SK" sz="1200" b="1" dirty="0" smtClean="0">
                <a:solidFill>
                  <a:srgbClr val="FF0000"/>
                </a:solidFill>
              </a:rPr>
              <a:t>                  !!! Zber a zdroje dôveryhodných a kvalitných údajov!!!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Kvantitatívny výskum- ide o výskum číselný alebo numerický, v rámci ktorého skúmame, v akej miere, frekvencií a intenzite isté javy soc. 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Kvalitatívny výskum- tu pôjde o zisťovanie kvality soc. javov, kvality vzťahov a situácií, holistický (celkový a úplný) obraz. </a:t>
            </a:r>
          </a:p>
          <a:p>
            <a:r>
              <a:rPr lang="sk-SK" dirty="0" err="1" smtClean="0"/>
              <a:t>vantitatívny</a:t>
            </a:r>
            <a:r>
              <a:rPr lang="sk-SK" dirty="0" smtClean="0"/>
              <a:t> výskum sa používa na skúmanie najrôznejších javov na relatívne veľkej vzorke respondentov, pričom získané informácie je možné kvantifikovať. Zistenia a závery sa zvyčajne vzťahujú na celú populáciu, prípadne vybranú cieľovú skupinu, ktorú vzorka reprezentuje.</a:t>
            </a:r>
          </a:p>
          <a:p>
            <a:r>
              <a:rPr lang="sk-SK" dirty="0" smtClean="0"/>
              <a:t>Kvantitatívny výskum vďaka dostatočne veľkej vzorke umožňuje na rozdiel od kvalitatívneho výskumu vykonávať štatistické spracovania pomocou celej šírky rôznych operácií a analýz, napr. priemery, štandardné odchýlky, indexy, korelácie, matice, </a:t>
            </a:r>
            <a:r>
              <a:rPr lang="sk-SK" dirty="0" err="1" smtClean="0"/>
              <a:t>multivariačné</a:t>
            </a:r>
            <a:r>
              <a:rPr lang="sk-SK" dirty="0" smtClean="0"/>
              <a:t> štatistické metódy – faktorová analýza, </a:t>
            </a:r>
            <a:r>
              <a:rPr lang="sk-SK" dirty="0" err="1" smtClean="0"/>
              <a:t>klasterová</a:t>
            </a:r>
            <a:r>
              <a:rPr lang="sk-SK" dirty="0" smtClean="0"/>
              <a:t> analýza, regresné modely a pod.</a:t>
            </a:r>
          </a:p>
          <a:p>
            <a:r>
              <a:rPr lang="sk-SK" dirty="0" smtClean="0"/>
              <a:t>Metódy kvantitatívneho výskumu môžeme realizovať formou osobných alebo telefonických rozhovorov v domácnostiach, ale aj vo firmách. Väčšina realizovaných kvantitatívnych štúdií má charakter </a:t>
            </a:r>
            <a:r>
              <a:rPr lang="sk-SK" dirty="0" err="1" smtClean="0"/>
              <a:t>ad-hoc</a:t>
            </a:r>
            <a:r>
              <a:rPr lang="sk-SK" dirty="0" smtClean="0"/>
              <a:t> projektov, realizovaných jednorázovo v danom roku. </a:t>
            </a:r>
            <a:r>
              <a:rPr lang="sk-SK" dirty="0" err="1" smtClean="0"/>
              <a:t>Omnibusové</a:t>
            </a:r>
            <a:r>
              <a:rPr lang="sk-SK" dirty="0" smtClean="0"/>
              <a:t> výskumy zase prebiehajú pravidelne počas celého roka.</a:t>
            </a:r>
          </a:p>
          <a:p>
            <a:pPr marL="342900" indent="-342900" algn="l"/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9470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5364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27</a:t>
            </a:fld>
            <a:endParaRPr 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28</a:t>
            </a:fld>
            <a:endParaRPr lang="sk-S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29</a:t>
            </a:fld>
            <a:endParaRPr lang="sk-S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30</a:t>
            </a:fld>
            <a:endParaRPr lang="sk-S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31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536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536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E6AF-E020-49FF-AC9F-D597A6DF1E48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536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537D3102-AD23-4BFF-87AE-61567A0BE8E3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68DB90A-5AB2-4BF4-8147-F4CADCC03FE3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6.jpeg"/><Relationship Id="rId5" Type="http://schemas.openxmlformats.org/officeDocument/2006/relationships/image" Target="../media/image4.pn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3" Type="http://schemas.openxmlformats.org/officeDocument/2006/relationships/image" Target="../media/image3.jpeg"/><Relationship Id="rId21" Type="http://schemas.openxmlformats.org/officeDocument/2006/relationships/image" Target="../media/image30.png"/><Relationship Id="rId7" Type="http://schemas.openxmlformats.org/officeDocument/2006/relationships/image" Target="../media/image12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20.jpeg"/><Relationship Id="rId5" Type="http://schemas.openxmlformats.org/officeDocument/2006/relationships/image" Target="../media/image8.jpe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4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školiteľ</a:t>
            </a:r>
          </a:p>
          <a:p>
            <a:r>
              <a:rPr lang="sk-SK" b="1" dirty="0" smtClean="0"/>
              <a:t>Dária Juhásová</a:t>
            </a:r>
            <a:endParaRPr lang="sk-SK" b="1" dirty="0"/>
          </a:p>
          <a:p>
            <a:r>
              <a:rPr lang="sk-SK" dirty="0" smtClean="0"/>
              <a:t>07.04.2017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Názov školenia</a:t>
            </a:r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0874" y="2381397"/>
            <a:ext cx="6862523" cy="212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64288" y="155251"/>
            <a:ext cx="2016224" cy="2193628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4" y="406552"/>
            <a:ext cx="1534237" cy="129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2127"/>
            <a:ext cx="2990774" cy="141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3" y="3357563"/>
            <a:ext cx="3146632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99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754200" y="4140558"/>
            <a:ext cx="2777545" cy="2133600"/>
          </a:xfrm>
        </p:spPr>
        <p:txBody>
          <a:bodyPr>
            <a:normAutofit/>
          </a:bodyPr>
          <a:lstStyle/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- hodnotia sa najmä dopady 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   programu vo vzťahu ku 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   širším spoločenským a  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   ekonomickým potrebám</a:t>
            </a:r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64115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sp>
        <p:nvSpPr>
          <p:cNvPr id="8" name="Ovál 7"/>
          <p:cNvSpPr/>
          <p:nvPr/>
        </p:nvSpPr>
        <p:spPr>
          <a:xfrm>
            <a:off x="260931" y="1971005"/>
            <a:ext cx="2537137" cy="161312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 smtClean="0">
              <a:solidFill>
                <a:schemeClr val="tx1"/>
              </a:solidFill>
            </a:endParaRPr>
          </a:p>
          <a:p>
            <a:pPr algn="ctr"/>
            <a:endParaRPr lang="sk-SK" sz="2000" dirty="0" smtClean="0">
              <a:solidFill>
                <a:schemeClr val="bg1"/>
              </a:solidFill>
            </a:endParaRPr>
          </a:p>
          <a:p>
            <a:pPr algn="ctr"/>
            <a:r>
              <a:rPr lang="sk-SK" sz="2000" dirty="0" smtClean="0">
                <a:solidFill>
                  <a:schemeClr val="bg1"/>
                </a:solidFill>
              </a:rPr>
              <a:t>relevancia (</a:t>
            </a:r>
            <a:r>
              <a:rPr lang="sk-SK" sz="2000" b="1" dirty="0" err="1" smtClean="0">
                <a:solidFill>
                  <a:schemeClr val="bg1"/>
                </a:solidFill>
              </a:rPr>
              <a:t>Relevance</a:t>
            </a:r>
            <a:r>
              <a:rPr lang="sk-SK" sz="20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sk-SK" b="1" dirty="0">
              <a:solidFill>
                <a:schemeClr val="tx1"/>
              </a:solidFill>
            </a:endParaRPr>
          </a:p>
          <a:p>
            <a:pPr algn="ctr"/>
            <a:endParaRPr lang="sk-SK" dirty="0"/>
          </a:p>
        </p:txBody>
      </p:sp>
      <p:sp>
        <p:nvSpPr>
          <p:cNvPr id="13" name="Ovál 12"/>
          <p:cNvSpPr/>
          <p:nvPr/>
        </p:nvSpPr>
        <p:spPr>
          <a:xfrm>
            <a:off x="2922968" y="2019165"/>
            <a:ext cx="2601532" cy="159698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bg1"/>
                </a:solidFill>
              </a:rPr>
              <a:t>užitočnosť (</a:t>
            </a:r>
            <a:r>
              <a:rPr lang="sk-SK" sz="2000" b="1" dirty="0" smtClean="0">
                <a:solidFill>
                  <a:schemeClr val="bg1"/>
                </a:solidFill>
              </a:rPr>
              <a:t>Utility</a:t>
            </a:r>
            <a:r>
              <a:rPr lang="sk-SK" sz="2000" dirty="0" smtClean="0">
                <a:solidFill>
                  <a:schemeClr val="bg1"/>
                </a:solidFill>
              </a:rPr>
              <a:t>) 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5598956" y="1993408"/>
            <a:ext cx="2627290" cy="16272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bg1"/>
                </a:solidFill>
              </a:rPr>
              <a:t>udržateľnosť  (</a:t>
            </a:r>
            <a:r>
              <a:rPr lang="sk-SK" sz="2000" b="1" dirty="0" err="1" smtClean="0">
                <a:solidFill>
                  <a:schemeClr val="bg1"/>
                </a:solidFill>
              </a:rPr>
              <a:t>Sustainability</a:t>
            </a:r>
            <a:r>
              <a:rPr lang="sk-SK" sz="2000" dirty="0" smtClean="0">
                <a:solidFill>
                  <a:schemeClr val="bg1"/>
                </a:solidFill>
              </a:rPr>
              <a:t>) 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19829" y="277055"/>
            <a:ext cx="6570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0033CC"/>
                </a:solidFill>
              </a:rPr>
              <a:t>Plánovanie a príprava hodnotiacich aktivít</a:t>
            </a:r>
            <a:endParaRPr lang="sk-SK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6296" y="-20071"/>
            <a:ext cx="949784" cy="71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BlokTextu 15"/>
          <p:cNvSpPr txBox="1"/>
          <p:nvPr/>
        </p:nvSpPr>
        <p:spPr>
          <a:xfrm>
            <a:off x="276147" y="4183580"/>
            <a:ext cx="2444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/>
              <a:t>posudzuje sa, či stanovené ciele sú stále potrebné, platné</a:t>
            </a:r>
            <a:endParaRPr lang="sk-SK" dirty="0"/>
          </a:p>
        </p:txBody>
      </p:sp>
      <p:sp>
        <p:nvSpPr>
          <p:cNvPr id="33" name="BlokTextu 32"/>
          <p:cNvSpPr txBox="1"/>
          <p:nvPr/>
        </p:nvSpPr>
        <p:spPr>
          <a:xfrm>
            <a:off x="467190" y="748598"/>
            <a:ext cx="399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33CC"/>
                </a:solidFill>
              </a:rPr>
              <a:t>Hlavné hodnotiace kritéria (2)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5567026" y="4159070"/>
            <a:ext cx="2846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 posudzuje sa udržateľnosť</a:t>
            </a:r>
          </a:p>
          <a:p>
            <a:r>
              <a:rPr lang="sk-SK" dirty="0" smtClean="0"/>
              <a:t>  výsledkov a výstupov z  </a:t>
            </a:r>
          </a:p>
          <a:p>
            <a:r>
              <a:rPr lang="sk-SK" dirty="0" smtClean="0"/>
              <a:t>  jednotlivých intervencií 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798490" y="5934670"/>
            <a:ext cx="7391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Existujú iné kritéria ako dopady, pridaná hodnota, súdržnosť, synergie, a pod.</a:t>
            </a:r>
          </a:p>
          <a:p>
            <a:pPr marL="285750" indent="-285750"/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4517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13" grpId="0" animBg="1"/>
      <p:bldP spid="14" grpId="0" animBg="1"/>
      <p:bldP spid="33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540060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sk-SK" sz="2000" b="1" dirty="0" smtClean="0">
                <a:solidFill>
                  <a:srgbClr val="0033CC"/>
                </a:solidFill>
              </a:rPr>
              <a:t>Hodnotiace otázky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skutočná potreba informácií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porozumenie skúmaného predmetu hodnotenia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vhodná formulácia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000" dirty="0" err="1" smtClean="0">
                <a:solidFill>
                  <a:schemeClr val="tx1"/>
                </a:solidFill>
              </a:rPr>
              <a:t>zodpovedateľnosť</a:t>
            </a:r>
            <a:endParaRPr lang="sk-SK" sz="20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sk-SK" sz="2000" dirty="0" smtClean="0"/>
          </a:p>
          <a:p>
            <a:pPr marL="285750" indent="-285750" algn="l">
              <a:buFont typeface="Wingdings" pitchFamily="2" charset="2"/>
              <a:buChar char="q"/>
            </a:pPr>
            <a:r>
              <a:rPr lang="sk-SK" sz="2000" b="1" dirty="0" smtClean="0">
                <a:solidFill>
                  <a:srgbClr val="0033CC"/>
                </a:solidFill>
              </a:rPr>
              <a:t>Hodnotiace otázky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širšie koncipované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konkrétne - špecifické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počet otázok  max. cca 10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logické prepojenie medzi predmetom, účelom/cieľom a otázkami</a:t>
            </a:r>
          </a:p>
          <a:p>
            <a:pPr marL="285750" indent="-285750" algn="l"/>
            <a:endParaRPr lang="sk-SK" sz="1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9" y="188640"/>
            <a:ext cx="6489395" cy="576064"/>
          </a:xfrm>
        </p:spPr>
        <p:txBody>
          <a:bodyPr>
            <a:normAutofit/>
          </a:bodyPr>
          <a:lstStyle/>
          <a:p>
            <a:pPr marL="285750" indent="-285750"/>
            <a:r>
              <a:rPr lang="sk-SK" b="1" dirty="0" smtClean="0">
                <a:solidFill>
                  <a:srgbClr val="0033CC"/>
                </a:solidFill>
              </a:rPr>
              <a:t>Plánovanie a príprava hodnotiacich aktivít</a:t>
            </a: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57390" y="1"/>
            <a:ext cx="936104" cy="7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21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9" y="188640"/>
            <a:ext cx="6489395" cy="576064"/>
          </a:xfrm>
        </p:spPr>
        <p:txBody>
          <a:bodyPr>
            <a:normAutofit/>
          </a:bodyPr>
          <a:lstStyle/>
          <a:p>
            <a:pPr marL="285750" indent="-285750"/>
            <a:r>
              <a:rPr lang="sk-SK" b="1" dirty="0" smtClean="0">
                <a:solidFill>
                  <a:srgbClr val="0033CC"/>
                </a:solidFill>
              </a:rPr>
              <a:t>Plánovanie a príprava hodnotiacich aktivít</a:t>
            </a: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57390" y="1"/>
            <a:ext cx="936104" cy="7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" name="Tabuľk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88638"/>
              </p:ext>
            </p:extLst>
          </p:nvPr>
        </p:nvGraphicFramePr>
        <p:xfrm>
          <a:off x="156988" y="1124745"/>
          <a:ext cx="7769967" cy="4977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802">
                <a:tc>
                  <a:txBody>
                    <a:bodyPr/>
                    <a:lstStyle/>
                    <a:p>
                      <a:endParaRPr lang="sk-SK" dirty="0">
                        <a:ln>
                          <a:solidFill>
                            <a:srgbClr val="8FB7F9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n>
                            <a:solidFill>
                              <a:srgbClr val="8FB7F9"/>
                            </a:solidFill>
                          </a:ln>
                        </a:rPr>
                        <a:t>Typ otázky</a:t>
                      </a:r>
                      <a:endParaRPr lang="sk-SK" dirty="0">
                        <a:ln>
                          <a:solidFill>
                            <a:srgbClr val="8FB7F9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>
                        <a:ln>
                          <a:solidFill>
                            <a:srgbClr val="8FB7F9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>
                        <a:ln>
                          <a:solidFill>
                            <a:srgbClr val="8FB7F9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>
                        <a:ln>
                          <a:solidFill>
                            <a:srgbClr val="8FB7F9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1.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FE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Aké marketingové stratégie využíva v súčasnosti  spoločnosť </a:t>
                      </a:r>
                      <a:r>
                        <a:rPr lang="sk-SK" sz="1600" dirty="0" err="1">
                          <a:effectLst/>
                        </a:rPr>
                        <a:t>Coca-Cola</a:t>
                      </a:r>
                      <a:r>
                        <a:rPr lang="sk-SK" sz="1600" dirty="0">
                          <a:effectLst/>
                        </a:rPr>
                        <a:t>?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FE1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2.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FE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Aký je budúci marketingový plán spoločnosti </a:t>
                      </a:r>
                      <a:r>
                        <a:rPr lang="sk-SK" sz="1600" dirty="0" err="1">
                          <a:effectLst/>
                        </a:rPr>
                        <a:t>Coca-Cola</a:t>
                      </a:r>
                      <a:r>
                        <a:rPr lang="sk-SK" sz="1600" dirty="0">
                          <a:effectLst/>
                        </a:rPr>
                        <a:t>? 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FE1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3.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FE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Aké marketingové stratégie vyžívala spoločnosť </a:t>
                      </a:r>
                      <a:r>
                        <a:rPr lang="sk-SK" sz="1600" dirty="0" err="1">
                          <a:effectLst/>
                        </a:rPr>
                        <a:t>Coca-Cola</a:t>
                      </a:r>
                      <a:r>
                        <a:rPr lang="sk-SK" sz="1600" dirty="0">
                          <a:effectLst/>
                        </a:rPr>
                        <a:t> v minulosti? 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FE1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4.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Aký vplyv má deregulácia  na letecký priemysel</a:t>
                      </a:r>
                      <a:r>
                        <a:rPr lang="sk-SK" sz="1200" dirty="0">
                          <a:effectLst/>
                        </a:rPr>
                        <a:t>?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5.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Aké %  komerčných leteckých dopravných nehôd bolo  zistené kvôli  nedostatočnej  údržbe počas 10 rokov bezprostredne pred a po  deregulácii?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6</a:t>
                      </a:r>
                      <a:r>
                        <a:rPr lang="sk-SK" sz="12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Aký vplyv má deregulácia na bezpečnosť komerčných aerolínií?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286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328">
                <a:tc>
                  <a:txBody>
                    <a:bodyPr/>
                    <a:lstStyle/>
                    <a:p>
                      <a:pPr marL="17463" indent="-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Prichádzajú deti  do predškolských zariadení  s rozvinutejšími zručnosťami?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32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</a:rPr>
                        <a:t>8</a:t>
                      </a:r>
                      <a:r>
                        <a:rPr lang="sk-SK" sz="1200" dirty="0">
                          <a:effectLst/>
                        </a:rPr>
                        <a:t>.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Prichádzajú deti  do predškolských zariadení   s rozvinutejšími   jazykovými  schopnosťami?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286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46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9.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Prichádzajú deti  do predškolských zariadení   s rozšírenou slovnou zásobou?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286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9" name="Obrázok 38" descr="C:\Users\juhasova\Pictures\images8HRIBUBJ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87" y="1187689"/>
            <a:ext cx="352425" cy="37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Obrázok 39" descr="C:\Users\juhasova\Pictures\imagesM7SW065Z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3" y="1262833"/>
            <a:ext cx="632765" cy="296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Obrázok 40" descr="C:\Users\juhasova\Pictures\images4NOH0GT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28" y="1259392"/>
            <a:ext cx="347028" cy="303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1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23180" y="764704"/>
            <a:ext cx="7776863" cy="5578946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sk-SK" sz="2400" b="1" dirty="0" smtClean="0">
                <a:solidFill>
                  <a:srgbClr val="0033CC"/>
                </a:solidFill>
              </a:rPr>
              <a:t>Hodnotiace otázky </a:t>
            </a:r>
            <a:r>
              <a:rPr lang="sk-SK" sz="1800" b="1" dirty="0" smtClean="0">
                <a:solidFill>
                  <a:schemeClr val="tx1"/>
                </a:solidFill>
              </a:rPr>
              <a:t>(tej teórii sa nedá vyhnúť)</a:t>
            </a:r>
          </a:p>
          <a:p>
            <a:pPr marL="285750" indent="-285750" algn="l"/>
            <a:endParaRPr lang="sk-SK" sz="1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9" y="188640"/>
            <a:ext cx="6643941" cy="576064"/>
          </a:xfrm>
        </p:spPr>
        <p:txBody>
          <a:bodyPr>
            <a:normAutofit/>
          </a:bodyPr>
          <a:lstStyle/>
          <a:p>
            <a:pPr marL="285750" indent="-285750" algn="l"/>
            <a:r>
              <a:rPr lang="sk-SK" b="1" dirty="0" smtClean="0">
                <a:solidFill>
                  <a:srgbClr val="0033CC"/>
                </a:solidFill>
              </a:rPr>
              <a:t>Plánovanie a príprava hodnotiacich aktivít</a:t>
            </a: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50606" y="-1"/>
            <a:ext cx="949784" cy="71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BlokTextu 13"/>
          <p:cNvSpPr txBox="1"/>
          <p:nvPr/>
        </p:nvSpPr>
        <p:spPr>
          <a:xfrm>
            <a:off x="6644238" y="1713293"/>
            <a:ext cx="1024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chemeClr val="bg1"/>
                </a:solidFill>
              </a:rPr>
              <a:t> </a:t>
            </a:r>
            <a:r>
              <a:rPr lang="sk-SK" sz="1900" b="1" dirty="0" smtClean="0">
                <a:solidFill>
                  <a:schemeClr val="bg1"/>
                </a:solidFill>
              </a:rPr>
              <a:t>kritické</a:t>
            </a:r>
            <a:endParaRPr lang="sk-SK" sz="1900" b="1" dirty="0">
              <a:solidFill>
                <a:schemeClr val="bg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18223" y="4280938"/>
            <a:ext cx="2101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čo je, čo sa stalo?</a:t>
            </a:r>
          </a:p>
          <a:p>
            <a:r>
              <a:rPr lang="sk-SK" i="1" dirty="0" smtClean="0"/>
              <a:t>kto?  čo? kde? kedy? ako? koľko?</a:t>
            </a:r>
            <a:endParaRPr lang="sk-SK" i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2762251" y="4301252"/>
            <a:ext cx="2333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</a:t>
            </a:r>
            <a:r>
              <a:rPr lang="sk-SK" i="1" dirty="0" smtClean="0"/>
              <a:t>Ako a do akej miery je možné identifikovať, či sa výsledky dosiahli prostredníctvom intervencie? </a:t>
            </a:r>
          </a:p>
          <a:p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5619750" y="4319038"/>
            <a:ext cx="2219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Sú výsledky a </a:t>
            </a:r>
          </a:p>
          <a:p>
            <a:r>
              <a:rPr lang="sk-SK" i="1" dirty="0" smtClean="0"/>
              <a:t>dopady vzhľadom </a:t>
            </a:r>
          </a:p>
          <a:p>
            <a:r>
              <a:rPr lang="sk-SK" i="1" dirty="0" smtClean="0"/>
              <a:t>k stanoveným cieľom, zámerom uspokojivé?</a:t>
            </a:r>
          </a:p>
          <a:p>
            <a:r>
              <a:rPr lang="sk-SK" dirty="0" smtClean="0"/>
              <a:t>čo je“ a „čo bolo  plánované“</a:t>
            </a:r>
            <a:endParaRPr lang="sk-SK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257174" y="1514476"/>
            <a:ext cx="2383248" cy="723900"/>
            <a:chOff x="6678" y="162351"/>
            <a:chExt cx="1744783" cy="651227"/>
          </a:xfrm>
        </p:grpSpPr>
        <p:sp>
          <p:nvSpPr>
            <p:cNvPr id="21" name="Obdĺžnik 20"/>
            <p:cNvSpPr/>
            <p:nvPr/>
          </p:nvSpPr>
          <p:spPr>
            <a:xfrm>
              <a:off x="8273" y="162650"/>
              <a:ext cx="1713834" cy="65092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bdĺžnik 21"/>
            <p:cNvSpPr/>
            <p:nvPr/>
          </p:nvSpPr>
          <p:spPr>
            <a:xfrm>
              <a:off x="6678" y="162351"/>
              <a:ext cx="1744783" cy="627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2000" b="1" kern="1200" dirty="0" smtClean="0">
                <a:solidFill>
                  <a:schemeClr val="bg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900" b="1" kern="1200" dirty="0" smtClean="0">
                  <a:solidFill>
                    <a:schemeClr val="bg1"/>
                  </a:solidFill>
                </a:rPr>
                <a:t>popisné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900" b="1" kern="1200" dirty="0" smtClean="0">
                  <a:solidFill>
                    <a:schemeClr val="bg1"/>
                  </a:solidFill>
                </a:rPr>
                <a:t>(deskriptívne</a:t>
              </a:r>
              <a:r>
                <a:rPr lang="sk-SK" sz="2000" b="1" kern="1200" dirty="0" smtClean="0">
                  <a:solidFill>
                    <a:schemeClr val="bg1"/>
                  </a:solidFill>
                </a:rPr>
                <a:t>)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100" kern="1200" dirty="0" smtClean="0">
                  <a:solidFill>
                    <a:schemeClr val="bg1"/>
                  </a:solidFill>
                </a:rPr>
                <a:t> </a:t>
              </a:r>
              <a:endParaRPr lang="sk-SK" sz="11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238124" y="2257425"/>
            <a:ext cx="2552701" cy="2057400"/>
            <a:chOff x="-31246" y="800797"/>
            <a:chExt cx="2116303" cy="2078863"/>
          </a:xfrm>
        </p:grpSpPr>
        <p:sp>
          <p:nvSpPr>
            <p:cNvPr id="27" name="Obdĺžnik 26"/>
            <p:cNvSpPr/>
            <p:nvPr/>
          </p:nvSpPr>
          <p:spPr>
            <a:xfrm>
              <a:off x="-31246" y="827754"/>
              <a:ext cx="1966266" cy="187866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bdĺžnik 27"/>
            <p:cNvSpPr/>
            <p:nvPr/>
          </p:nvSpPr>
          <p:spPr>
            <a:xfrm>
              <a:off x="-28680" y="800797"/>
              <a:ext cx="2113737" cy="2078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k-SK" kern="1200" dirty="0" smtClean="0">
                  <a:solidFill>
                    <a:schemeClr val="bg1"/>
                  </a:solidFill>
                </a:rPr>
                <a:t>otázky zamerané 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k-SK" dirty="0" smtClean="0">
                  <a:solidFill>
                    <a:schemeClr val="bg1"/>
                  </a:solidFill>
                </a:rPr>
                <a:t>   </a:t>
              </a:r>
              <a:r>
                <a:rPr lang="sk-SK" kern="1200" dirty="0" smtClean="0">
                  <a:solidFill>
                    <a:schemeClr val="bg1"/>
                  </a:solidFill>
                </a:rPr>
                <a:t>na sledovanie, 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k-SK" dirty="0" smtClean="0">
                  <a:solidFill>
                    <a:schemeClr val="bg1"/>
                  </a:solidFill>
                </a:rPr>
                <a:t>   </a:t>
              </a:r>
              <a:r>
                <a:rPr lang="sk-SK" kern="1200" dirty="0" smtClean="0">
                  <a:solidFill>
                    <a:schemeClr val="bg1"/>
                  </a:solidFill>
                </a:rPr>
                <a:t>popis  a mieru 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k-SK" kern="1200" dirty="0" smtClean="0">
                  <a:solidFill>
                    <a:schemeClr val="bg1"/>
                  </a:solidFill>
                </a:rPr>
                <a:t>   zmeny </a:t>
              </a:r>
              <a:endParaRPr lang="sk-SK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2973749" y="1505248"/>
            <a:ext cx="2255476" cy="713779"/>
            <a:chOff x="1996426" y="276893"/>
            <a:chExt cx="1817325" cy="713779"/>
          </a:xfrm>
        </p:grpSpPr>
        <p:sp>
          <p:nvSpPr>
            <p:cNvPr id="30" name="Obdĺžnik 29"/>
            <p:cNvSpPr/>
            <p:nvPr/>
          </p:nvSpPr>
          <p:spPr>
            <a:xfrm>
              <a:off x="1996427" y="276893"/>
              <a:ext cx="1748700" cy="68520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bdĺžnik 30"/>
            <p:cNvSpPr/>
            <p:nvPr/>
          </p:nvSpPr>
          <p:spPr>
            <a:xfrm>
              <a:off x="1996426" y="305468"/>
              <a:ext cx="1817325" cy="685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900" b="1" kern="1200" dirty="0" smtClean="0">
                  <a:solidFill>
                    <a:schemeClr val="bg1"/>
                  </a:solidFill>
                </a:rPr>
                <a:t>príčinné (kauzálne) </a:t>
              </a:r>
              <a:endParaRPr lang="sk-SK" sz="19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2867025" y="2246381"/>
            <a:ext cx="2533650" cy="1944618"/>
            <a:chOff x="2027590" y="952572"/>
            <a:chExt cx="2049150" cy="1944618"/>
          </a:xfrm>
        </p:grpSpPr>
        <p:sp>
          <p:nvSpPr>
            <p:cNvPr id="39" name="Obdĺžnik 38"/>
            <p:cNvSpPr/>
            <p:nvPr/>
          </p:nvSpPr>
          <p:spPr>
            <a:xfrm>
              <a:off x="2091658" y="952572"/>
              <a:ext cx="1788967" cy="188898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Obdĺžnik 39"/>
            <p:cNvSpPr/>
            <p:nvPr/>
          </p:nvSpPr>
          <p:spPr>
            <a:xfrm>
              <a:off x="2027590" y="971621"/>
              <a:ext cx="2049150" cy="1925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80975" lvl="1" indent="-952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k-SK" kern="1200" dirty="0" smtClean="0">
                  <a:solidFill>
                    <a:schemeClr val="bg1"/>
                  </a:solidFill>
                </a:rPr>
                <a:t>  otázky zamerané </a:t>
              </a:r>
            </a:p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k-SK" kern="1200" dirty="0" smtClean="0">
                  <a:solidFill>
                    <a:schemeClr val="bg1"/>
                  </a:solidFill>
                </a:rPr>
                <a:t>      na zmenu </a:t>
              </a:r>
            </a:p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k-SK" dirty="0" smtClean="0">
                  <a:solidFill>
                    <a:schemeClr val="bg1"/>
                  </a:solidFill>
                </a:rPr>
                <a:t>   </a:t>
              </a:r>
              <a:r>
                <a:rPr lang="sk-SK" kern="1200" dirty="0" smtClean="0">
                  <a:solidFill>
                    <a:schemeClr val="bg1"/>
                  </a:solidFill>
                </a:rPr>
                <a:t>   spôsobenú</a:t>
              </a:r>
              <a:r>
                <a:rPr lang="sk-SK" dirty="0" smtClean="0">
                  <a:solidFill>
                    <a:schemeClr val="bg1"/>
                  </a:solidFill>
                </a:rPr>
                <a:t>  </a:t>
              </a:r>
            </a:p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k-SK" dirty="0" smtClean="0">
                  <a:solidFill>
                    <a:schemeClr val="bg1"/>
                  </a:solidFill>
                </a:rPr>
                <a:t>      </a:t>
              </a:r>
              <a:r>
                <a:rPr lang="sk-SK" kern="1200" dirty="0" smtClean="0">
                  <a:solidFill>
                    <a:schemeClr val="bg1"/>
                  </a:solidFill>
                </a:rPr>
                <a:t>intervenciou</a:t>
              </a:r>
            </a:p>
            <a:p>
              <a:pPr marL="180975" lvl="1" indent="-952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k-SK" dirty="0" smtClean="0">
                  <a:solidFill>
                    <a:schemeClr val="bg1"/>
                  </a:solidFill>
                </a:rPr>
                <a:t>  porovnanie </a:t>
              </a:r>
            </a:p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k-SK" dirty="0" smtClean="0">
                  <a:solidFill>
                    <a:schemeClr val="bg1"/>
                  </a:solidFill>
                </a:rPr>
                <a:t>      pred a po, s a bez</a:t>
              </a:r>
              <a:r>
                <a:rPr lang="sk-SK" kern="1200" dirty="0" smtClean="0">
                  <a:solidFill>
                    <a:schemeClr val="bg1"/>
                  </a:solidFill>
                </a:rPr>
                <a:t> </a:t>
              </a:r>
              <a:endParaRPr lang="sk-SK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591174" y="1486198"/>
            <a:ext cx="2228851" cy="742354"/>
            <a:chOff x="3948640" y="263543"/>
            <a:chExt cx="1763775" cy="742354"/>
          </a:xfrm>
        </p:grpSpPr>
        <p:sp>
          <p:nvSpPr>
            <p:cNvPr id="45" name="Obdĺžnik 44"/>
            <p:cNvSpPr/>
            <p:nvPr/>
          </p:nvSpPr>
          <p:spPr>
            <a:xfrm>
              <a:off x="3963715" y="320693"/>
              <a:ext cx="1748700" cy="68520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bdĺžnik 45"/>
            <p:cNvSpPr/>
            <p:nvPr/>
          </p:nvSpPr>
          <p:spPr>
            <a:xfrm>
              <a:off x="3948640" y="263543"/>
              <a:ext cx="1748700" cy="685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900" b="1" dirty="0" smtClean="0">
                  <a:solidFill>
                    <a:schemeClr val="bg1"/>
                  </a:solidFill>
                </a:rPr>
                <a:t>n</a:t>
              </a:r>
              <a:r>
                <a:rPr lang="sk-SK" sz="1900" b="1" kern="1200" dirty="0" smtClean="0">
                  <a:solidFill>
                    <a:schemeClr val="bg1"/>
                  </a:solidFill>
                </a:rPr>
                <a:t>ormatívne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900" b="1" kern="1200" dirty="0" smtClean="0">
                  <a:solidFill>
                    <a:schemeClr val="bg1"/>
                  </a:solidFill>
                </a:rPr>
                <a:t>(porovnávacie)</a:t>
              </a:r>
              <a:endParaRPr lang="sk-SK" sz="19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5619750" y="2265431"/>
            <a:ext cx="2200274" cy="1888988"/>
            <a:chOff x="3963715" y="990162"/>
            <a:chExt cx="1748700" cy="1888988"/>
          </a:xfrm>
        </p:grpSpPr>
        <p:sp>
          <p:nvSpPr>
            <p:cNvPr id="48" name="Obdĺžnik 47"/>
            <p:cNvSpPr/>
            <p:nvPr/>
          </p:nvSpPr>
          <p:spPr>
            <a:xfrm>
              <a:off x="3963715" y="990162"/>
              <a:ext cx="1748700" cy="188898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Obdĺžnik 48"/>
            <p:cNvSpPr/>
            <p:nvPr/>
          </p:nvSpPr>
          <p:spPr>
            <a:xfrm>
              <a:off x="3963715" y="990162"/>
              <a:ext cx="1748700" cy="1888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k-SK" kern="1200" dirty="0" smtClean="0">
                  <a:solidFill>
                    <a:schemeClr val="bg1"/>
                  </a:solidFill>
                </a:rPr>
                <a:t>otázky zamerané na hodnotiace kritéria </a:t>
              </a:r>
              <a:endParaRPr lang="sk-SK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152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9" y="188640"/>
            <a:ext cx="6631063" cy="576064"/>
          </a:xfrm>
        </p:spPr>
        <p:txBody>
          <a:bodyPr>
            <a:noAutofit/>
          </a:bodyPr>
          <a:lstStyle/>
          <a:p>
            <a:pPr marL="285750" indent="-285750" algn="l"/>
            <a:r>
              <a:rPr lang="sk-SK" b="1" dirty="0" smtClean="0">
                <a:solidFill>
                  <a:srgbClr val="0033CC"/>
                </a:solidFill>
              </a:rPr>
              <a:t>Plánovanie a príprava hodnotiacich aktivít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19075" y="781051"/>
            <a:ext cx="8025331" cy="5562878"/>
          </a:xfrm>
        </p:spPr>
        <p:txBody>
          <a:bodyPr>
            <a:normAutofit/>
          </a:bodyPr>
          <a:lstStyle/>
          <a:p>
            <a:pPr algn="l"/>
            <a:endParaRPr lang="sk-SK" sz="1800" b="1" dirty="0" smtClean="0"/>
          </a:p>
          <a:p>
            <a:pPr algn="l"/>
            <a:endParaRPr lang="sk-SK" sz="1800" b="1" dirty="0" smtClean="0"/>
          </a:p>
          <a:p>
            <a:pPr algn="l"/>
            <a:r>
              <a:rPr lang="sk-SK" sz="1800" b="1" dirty="0"/>
              <a:t> </a:t>
            </a:r>
            <a:r>
              <a:rPr lang="sk-SK" sz="1800" b="1" dirty="0" smtClean="0"/>
              <a:t>       </a:t>
            </a:r>
          </a:p>
          <a:p>
            <a:pPr algn="l"/>
            <a:r>
              <a:rPr lang="sk-SK" sz="1800" b="1" dirty="0" smtClean="0">
                <a:solidFill>
                  <a:schemeClr val="tx1"/>
                </a:solidFill>
              </a:rPr>
              <a:t>       </a:t>
            </a:r>
            <a:r>
              <a:rPr lang="sk-SK" sz="1600" b="1" dirty="0" smtClean="0">
                <a:solidFill>
                  <a:schemeClr val="tx1"/>
                </a:solidFill>
              </a:rPr>
              <a:t>prieskum v domácnostiach</a:t>
            </a:r>
            <a:r>
              <a:rPr lang="sk-SK" sz="1600" b="1" dirty="0" smtClean="0"/>
              <a:t>          </a:t>
            </a:r>
          </a:p>
          <a:p>
            <a:pPr algn="l"/>
            <a:endParaRPr lang="sk-SK" sz="800" b="1" dirty="0" smtClean="0"/>
          </a:p>
          <a:p>
            <a:pPr algn="l"/>
            <a:r>
              <a:rPr lang="sk-SK" sz="1600" b="1" dirty="0"/>
              <a:t> </a:t>
            </a:r>
            <a:r>
              <a:rPr lang="sk-SK" sz="1600" b="1" dirty="0" smtClean="0"/>
              <a:t>        </a:t>
            </a:r>
            <a:r>
              <a:rPr lang="sk-SK" sz="1600" b="1" dirty="0" smtClean="0">
                <a:solidFill>
                  <a:schemeClr val="tx1"/>
                </a:solidFill>
              </a:rPr>
              <a:t>e-mail</a:t>
            </a:r>
          </a:p>
          <a:p>
            <a:pPr algn="l"/>
            <a:endParaRPr lang="sk-SK" sz="800" b="1" dirty="0" smtClean="0"/>
          </a:p>
          <a:p>
            <a:pPr marL="342900" indent="-342900" algn="l">
              <a:buFontTx/>
              <a:buChar char="-"/>
            </a:pPr>
            <a:r>
              <a:rPr lang="sk-SK" sz="1800" b="1" dirty="0" smtClean="0"/>
              <a:t>  </a:t>
            </a:r>
            <a:r>
              <a:rPr lang="sk-SK" sz="1600" b="1" dirty="0" smtClean="0">
                <a:solidFill>
                  <a:schemeClr val="tx1"/>
                </a:solidFill>
              </a:rPr>
              <a:t>telefonický prieskum</a:t>
            </a:r>
          </a:p>
          <a:p>
            <a:pPr algn="l"/>
            <a:endParaRPr lang="sk-SK" sz="800" b="1" dirty="0"/>
          </a:p>
          <a:p>
            <a:pPr algn="l"/>
            <a:r>
              <a:rPr lang="sk-SK" sz="1800" b="1" dirty="0" smtClean="0"/>
              <a:t>          </a:t>
            </a:r>
            <a:r>
              <a:rPr lang="sk-SK" sz="1600" b="1" dirty="0" smtClean="0">
                <a:solidFill>
                  <a:schemeClr val="tx1"/>
                </a:solidFill>
              </a:rPr>
              <a:t>webové stránky</a:t>
            </a:r>
          </a:p>
          <a:p>
            <a:pPr algn="l"/>
            <a:endParaRPr lang="sk-SK" sz="800" b="1" dirty="0" smtClean="0"/>
          </a:p>
          <a:p>
            <a:pPr algn="l"/>
            <a:r>
              <a:rPr lang="sk-SK" sz="1800" b="1" dirty="0" smtClean="0"/>
              <a:t>          </a:t>
            </a:r>
            <a:r>
              <a:rPr lang="sk-SK" sz="1600" b="1" dirty="0" smtClean="0">
                <a:solidFill>
                  <a:schemeClr val="tx1"/>
                </a:solidFill>
              </a:rPr>
              <a:t>formy </a:t>
            </a:r>
            <a:r>
              <a:rPr lang="sk-SK" sz="1600" b="1" dirty="0">
                <a:solidFill>
                  <a:schemeClr val="tx1"/>
                </a:solidFill>
              </a:rPr>
              <a:t>spätnej </a:t>
            </a:r>
            <a:r>
              <a:rPr lang="sk-SK" sz="1600" b="1" dirty="0" smtClean="0">
                <a:solidFill>
                  <a:schemeClr val="tx1"/>
                </a:solidFill>
              </a:rPr>
              <a:t>väzby</a:t>
            </a:r>
          </a:p>
          <a:p>
            <a:pPr algn="l"/>
            <a:endParaRPr lang="sk-SK" sz="800" b="1" dirty="0"/>
          </a:p>
          <a:p>
            <a:pPr algn="l"/>
            <a:r>
              <a:rPr lang="sk-SK" sz="1800" b="1" dirty="0" smtClean="0"/>
              <a:t>        </a:t>
            </a:r>
            <a:r>
              <a:rPr lang="sk-SK" sz="1800" b="1" dirty="0" smtClean="0">
                <a:solidFill>
                  <a:schemeClr val="tx1"/>
                </a:solidFill>
              </a:rPr>
              <a:t>p</a:t>
            </a:r>
            <a:r>
              <a:rPr lang="sk-SK" sz="1600" b="1" dirty="0" smtClean="0">
                <a:solidFill>
                  <a:schemeClr val="tx1"/>
                </a:solidFill>
              </a:rPr>
              <a:t>oštou</a:t>
            </a:r>
            <a:endParaRPr lang="sk-SK" sz="1600" b="1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1800" b="1" dirty="0"/>
          </a:p>
          <a:p>
            <a:pPr marL="342900" indent="-342900" algn="l"/>
            <a:endParaRPr lang="sk-SK" sz="2000" dirty="0" smtClean="0">
              <a:solidFill>
                <a:schemeClr val="tx1"/>
              </a:solidFill>
            </a:endParaRPr>
          </a:p>
          <a:p>
            <a:pPr marL="342900" indent="-342900" algn="l"/>
            <a:endParaRPr lang="sk-SK" sz="2000" dirty="0" smtClean="0">
              <a:solidFill>
                <a:schemeClr val="tx1"/>
              </a:solidFill>
            </a:endParaRPr>
          </a:p>
          <a:p>
            <a:pPr marL="342900" indent="-342900" algn="ctr"/>
            <a:endParaRPr lang="sk-SK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9471" y="-24369"/>
            <a:ext cx="1020919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6" name="Rovná spojovacia šípka 45"/>
          <p:cNvCxnSpPr/>
          <p:nvPr/>
        </p:nvCxnSpPr>
        <p:spPr>
          <a:xfrm flipV="1">
            <a:off x="4564730" y="1295400"/>
            <a:ext cx="1312195" cy="682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Rovná spojovacia šípka 66"/>
          <p:cNvCxnSpPr/>
          <p:nvPr/>
        </p:nvCxnSpPr>
        <p:spPr>
          <a:xfrm>
            <a:off x="4460974" y="3273674"/>
            <a:ext cx="635920" cy="575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Rovná spojovacia šípka 86"/>
          <p:cNvCxnSpPr/>
          <p:nvPr/>
        </p:nvCxnSpPr>
        <p:spPr>
          <a:xfrm rot="5400000">
            <a:off x="485775" y="1323975"/>
            <a:ext cx="1047753" cy="876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7890" name="Picture 2" descr="Výsledok vyh&amp;lcaron;adávania obrázkov pre dopyt poštová schránk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546" y="4116387"/>
            <a:ext cx="344449" cy="407988"/>
          </a:xfrm>
          <a:prstGeom prst="rect">
            <a:avLst/>
          </a:prstGeom>
          <a:noFill/>
        </p:spPr>
      </p:pic>
      <p:sp>
        <p:nvSpPr>
          <p:cNvPr id="37892" name="AutoShape 4" descr="Výsledok vyh&amp;lcaron;adávania obrázkov pre dopyt kreslený po&amp;ccaron;íta&amp;ccaron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7894" name="AutoShape 6" descr="Výsledok vyh&amp;lcaron;adávania obrázkov pre dopyt kreslený po&amp;ccaron;íta&amp;ccaron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7896" name="AutoShape 8" descr="Výsledok vyh&amp;lcaron;adávania obrázkov pre dopyt kreslený po&amp;ccaron;íta&amp;ccaron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7900" name="Picture 12" descr="Výsledok vyh&amp;lcaron;adávania obrázkov pre dopyt kreslený telefó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8861" y="2643490"/>
            <a:ext cx="364700" cy="457788"/>
          </a:xfrm>
          <a:prstGeom prst="rect">
            <a:avLst/>
          </a:prstGeom>
          <a:noFill/>
        </p:spPr>
      </p:pic>
      <p:pic>
        <p:nvPicPr>
          <p:cNvPr id="37901" name="Picture 13" descr="C:\Users\admin\Pictures\new-web640x26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822301">
            <a:off x="34022" y="3189893"/>
            <a:ext cx="705129" cy="324127"/>
          </a:xfrm>
          <a:prstGeom prst="rect">
            <a:avLst/>
          </a:prstGeom>
          <a:noFill/>
        </p:spPr>
      </p:pic>
      <p:pic>
        <p:nvPicPr>
          <p:cNvPr id="37904" name="Picture 16" descr="Výsledok vyh&amp;lcaron;adávania obrázkov pre dopyt kresleny do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9578" y="1681441"/>
            <a:ext cx="480387" cy="512762"/>
          </a:xfrm>
          <a:prstGeom prst="rect">
            <a:avLst/>
          </a:prstGeom>
          <a:noFill/>
        </p:spPr>
      </p:pic>
      <p:sp>
        <p:nvSpPr>
          <p:cNvPr id="37908" name="AutoShape 20" descr="Výsledok vyh&amp;lcaron;adávania obrázkov pre dopyt focus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7910" name="Picture 22" descr="Výsledok vyh&amp;lcaron;adávania obrázkov pre dopyt focus grou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77667" y="5709596"/>
            <a:ext cx="817431" cy="472129"/>
          </a:xfrm>
          <a:prstGeom prst="rect">
            <a:avLst/>
          </a:prstGeom>
          <a:noFill/>
        </p:spPr>
      </p:pic>
      <p:pic>
        <p:nvPicPr>
          <p:cNvPr id="21" name="Picture 2" descr="C:\Users\juhasova\Pictures\feedback-heads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8" y="3629028"/>
            <a:ext cx="478356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uhasova\Pictures\image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9" y="2195638"/>
            <a:ext cx="431182" cy="4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dĺžnik 40"/>
          <p:cNvSpPr/>
          <p:nvPr/>
        </p:nvSpPr>
        <p:spPr>
          <a:xfrm>
            <a:off x="5695950" y="927141"/>
            <a:ext cx="2457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  </a:t>
            </a:r>
            <a:r>
              <a:rPr lang="sk-SK" sz="2000" b="1" dirty="0" smtClean="0"/>
              <a:t>analýza  existujúcich</a:t>
            </a:r>
          </a:p>
          <a:p>
            <a:r>
              <a:rPr lang="sk-SK" sz="2000" b="1" dirty="0" smtClean="0"/>
              <a:t>            </a:t>
            </a:r>
            <a:r>
              <a:rPr lang="sk-SK" sz="2000" b="1" dirty="0"/>
              <a:t>údajov</a:t>
            </a:r>
          </a:p>
        </p:txBody>
      </p:sp>
      <p:sp>
        <p:nvSpPr>
          <p:cNvPr id="37893" name="Obdĺžnik 37892"/>
          <p:cNvSpPr/>
          <p:nvPr/>
        </p:nvSpPr>
        <p:spPr>
          <a:xfrm>
            <a:off x="6013589" y="1764268"/>
            <a:ext cx="1857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1600" b="1" dirty="0"/>
              <a:t>podnikové záznamy</a:t>
            </a:r>
          </a:p>
        </p:txBody>
      </p:sp>
      <p:sp>
        <p:nvSpPr>
          <p:cNvPr id="37895" name="Obdĺžnik 37894"/>
          <p:cNvSpPr/>
          <p:nvPr/>
        </p:nvSpPr>
        <p:spPr>
          <a:xfrm>
            <a:off x="5885582" y="2239805"/>
            <a:ext cx="2020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k-SK" sz="1600" b="1" dirty="0"/>
              <a:t>sčítanie obyvateľstva </a:t>
            </a:r>
          </a:p>
        </p:txBody>
      </p:sp>
      <p:sp>
        <p:nvSpPr>
          <p:cNvPr id="37897" name="BlokTextu 37896"/>
          <p:cNvSpPr txBox="1"/>
          <p:nvPr/>
        </p:nvSpPr>
        <p:spPr>
          <a:xfrm>
            <a:off x="3564840" y="2930333"/>
            <a:ext cx="135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kvalitatívne</a:t>
            </a:r>
            <a:endParaRPr lang="sk-SK" dirty="0"/>
          </a:p>
        </p:txBody>
      </p:sp>
      <p:sp>
        <p:nvSpPr>
          <p:cNvPr id="37899" name="BlokTextu 37898"/>
          <p:cNvSpPr txBox="1"/>
          <p:nvPr/>
        </p:nvSpPr>
        <p:spPr>
          <a:xfrm>
            <a:off x="2915520" y="779374"/>
            <a:ext cx="2531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matematické modelovanie/</a:t>
            </a:r>
          </a:p>
          <a:p>
            <a:r>
              <a:rPr lang="sk-SK" sz="1600" b="1" dirty="0" err="1" smtClean="0"/>
              <a:t>ekonometria</a:t>
            </a:r>
            <a:r>
              <a:rPr lang="sk-SK" sz="1600" b="1" dirty="0" smtClean="0"/>
              <a:t>/experimenty/</a:t>
            </a:r>
          </a:p>
          <a:p>
            <a:r>
              <a:rPr lang="sk-SK" sz="1600" b="1" dirty="0" smtClean="0"/>
              <a:t>               testovanie</a:t>
            </a:r>
            <a:endParaRPr lang="sk-SK" sz="1600" b="1" dirty="0"/>
          </a:p>
        </p:txBody>
      </p:sp>
      <p:sp>
        <p:nvSpPr>
          <p:cNvPr id="37907" name="BlokTextu 37906"/>
          <p:cNvSpPr txBox="1"/>
          <p:nvPr/>
        </p:nvSpPr>
        <p:spPr>
          <a:xfrm>
            <a:off x="3583614" y="1984653"/>
            <a:ext cx="144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kvantitatívne</a:t>
            </a:r>
            <a:endParaRPr lang="sk-SK" dirty="0"/>
          </a:p>
        </p:txBody>
      </p:sp>
      <p:sp>
        <p:nvSpPr>
          <p:cNvPr id="64" name="BlokTextu 63"/>
          <p:cNvSpPr txBox="1"/>
          <p:nvPr/>
        </p:nvSpPr>
        <p:spPr>
          <a:xfrm>
            <a:off x="2915566" y="2380507"/>
            <a:ext cx="2981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33CC"/>
                </a:solidFill>
              </a:rPr>
              <a:t>metódy pri hodnotení</a:t>
            </a:r>
            <a:endParaRPr lang="sk-SK" sz="2400" b="1" dirty="0">
              <a:solidFill>
                <a:srgbClr val="0033CC"/>
              </a:solidFill>
            </a:endParaRPr>
          </a:p>
        </p:txBody>
      </p:sp>
      <p:sp>
        <p:nvSpPr>
          <p:cNvPr id="65" name="BlokTextu 64"/>
          <p:cNvSpPr txBox="1"/>
          <p:nvPr/>
        </p:nvSpPr>
        <p:spPr>
          <a:xfrm>
            <a:off x="281878" y="961816"/>
            <a:ext cx="2190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/>
            <a:r>
              <a:rPr lang="sk-SK" sz="2000" b="1" dirty="0"/>
              <a:t>výskumné šetrenie</a:t>
            </a:r>
          </a:p>
        </p:txBody>
      </p:sp>
      <p:cxnSp>
        <p:nvCxnSpPr>
          <p:cNvPr id="125" name="Rovná spojovacia šípka 124"/>
          <p:cNvCxnSpPr/>
          <p:nvPr/>
        </p:nvCxnSpPr>
        <p:spPr>
          <a:xfrm rot="10800000">
            <a:off x="2409825" y="1266825"/>
            <a:ext cx="1409270" cy="661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1" name="Rovná spojovacia šípka 130"/>
          <p:cNvCxnSpPr/>
          <p:nvPr/>
        </p:nvCxnSpPr>
        <p:spPr>
          <a:xfrm flipH="1">
            <a:off x="3298826" y="3273674"/>
            <a:ext cx="586574" cy="6125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9" name="BlokTextu 108"/>
          <p:cNvSpPr txBox="1"/>
          <p:nvPr/>
        </p:nvSpPr>
        <p:spPr>
          <a:xfrm>
            <a:off x="3562738" y="4560927"/>
            <a:ext cx="114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rozhovory</a:t>
            </a:r>
            <a:endParaRPr lang="sk-SK" dirty="0"/>
          </a:p>
        </p:txBody>
      </p:sp>
      <p:sp>
        <p:nvSpPr>
          <p:cNvPr id="115" name="BlokTextu 114"/>
          <p:cNvSpPr txBox="1"/>
          <p:nvPr/>
        </p:nvSpPr>
        <p:spPr>
          <a:xfrm>
            <a:off x="2724150" y="3790954"/>
            <a:ext cx="1375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p</a:t>
            </a:r>
            <a:r>
              <a:rPr lang="sk-SK" sz="1600" b="1" dirty="0" smtClean="0"/>
              <a:t>ozorovanie účastníkov</a:t>
            </a:r>
          </a:p>
          <a:p>
            <a:endParaRPr lang="sk-SK" sz="1600" b="1" dirty="0"/>
          </a:p>
        </p:txBody>
      </p:sp>
      <p:sp>
        <p:nvSpPr>
          <p:cNvPr id="116" name="BlokTextu 115"/>
          <p:cNvSpPr txBox="1"/>
          <p:nvPr/>
        </p:nvSpPr>
        <p:spPr>
          <a:xfrm>
            <a:off x="4778934" y="3813620"/>
            <a:ext cx="1232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/>
              <a:t>p</a:t>
            </a:r>
            <a:r>
              <a:rPr lang="sk-SK" sz="1600" b="1" dirty="0" smtClean="0"/>
              <a:t>riame </a:t>
            </a:r>
          </a:p>
          <a:p>
            <a:r>
              <a:rPr lang="sk-SK" sz="1600" b="1" dirty="0" smtClean="0"/>
              <a:t>pozorovanie</a:t>
            </a:r>
            <a:endParaRPr lang="sk-SK" sz="1600" b="1" dirty="0"/>
          </a:p>
        </p:txBody>
      </p:sp>
      <p:sp>
        <p:nvSpPr>
          <p:cNvPr id="1032" name="BlokTextu 1031"/>
          <p:cNvSpPr txBox="1"/>
          <p:nvPr/>
        </p:nvSpPr>
        <p:spPr>
          <a:xfrm>
            <a:off x="3619155" y="5618361"/>
            <a:ext cx="150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/>
              <a:t>fokusová</a:t>
            </a:r>
            <a:r>
              <a:rPr lang="sk-SK" sz="1600" b="1" dirty="0"/>
              <a:t> </a:t>
            </a:r>
            <a:endParaRPr lang="sk-SK" sz="1600" b="1" dirty="0" smtClean="0"/>
          </a:p>
          <a:p>
            <a:r>
              <a:rPr lang="sk-SK" sz="1600" b="1" dirty="0" smtClean="0"/>
              <a:t>skupina</a:t>
            </a:r>
            <a:endParaRPr lang="sk-SK" dirty="0"/>
          </a:p>
        </p:txBody>
      </p:sp>
      <p:cxnSp>
        <p:nvCxnSpPr>
          <p:cNvPr id="172" name="Rovná spojovacia šípka 171"/>
          <p:cNvCxnSpPr/>
          <p:nvPr/>
        </p:nvCxnSpPr>
        <p:spPr>
          <a:xfrm rot="5400000">
            <a:off x="3726261" y="5214880"/>
            <a:ext cx="774359" cy="163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5" name="Rovná spojovacia šípka 174"/>
          <p:cNvCxnSpPr>
            <a:stCxn id="109" idx="3"/>
          </p:cNvCxnSpPr>
          <p:nvPr/>
        </p:nvCxnSpPr>
        <p:spPr>
          <a:xfrm>
            <a:off x="4707026" y="4745593"/>
            <a:ext cx="3898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37" name="BlokTextu 1036"/>
          <p:cNvSpPr txBox="1"/>
          <p:nvPr/>
        </p:nvSpPr>
        <p:spPr>
          <a:xfrm>
            <a:off x="5129510" y="4579977"/>
            <a:ext cx="1823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/>
              <a:t>k</a:t>
            </a:r>
            <a:r>
              <a:rPr lang="sk-SK" sz="1600" b="1" dirty="0" err="1" smtClean="0"/>
              <a:t>omunitné</a:t>
            </a:r>
            <a:r>
              <a:rPr lang="sk-SK" sz="1600" b="1" dirty="0" smtClean="0"/>
              <a:t> </a:t>
            </a:r>
          </a:p>
          <a:p>
            <a:r>
              <a:rPr lang="sk-SK" sz="1600" b="1" dirty="0" smtClean="0"/>
              <a:t>Stretnutia</a:t>
            </a:r>
          </a:p>
          <a:p>
            <a:endParaRPr lang="sk-SK" sz="800" b="1" dirty="0"/>
          </a:p>
        </p:txBody>
      </p:sp>
      <p:cxnSp>
        <p:nvCxnSpPr>
          <p:cNvPr id="179" name="Rovná spojovacia šípka 178"/>
          <p:cNvCxnSpPr/>
          <p:nvPr/>
        </p:nvCxnSpPr>
        <p:spPr>
          <a:xfrm>
            <a:off x="4306600" y="4872364"/>
            <a:ext cx="1088592" cy="761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41" name="BlokTextu 1040"/>
          <p:cNvSpPr txBox="1"/>
          <p:nvPr/>
        </p:nvSpPr>
        <p:spPr>
          <a:xfrm>
            <a:off x="5395192" y="5366696"/>
            <a:ext cx="1700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Individuálne </a:t>
            </a:r>
          </a:p>
          <a:p>
            <a:r>
              <a:rPr lang="sk-SK" sz="1600" b="1" dirty="0" smtClean="0"/>
              <a:t> rozhovory</a:t>
            </a:r>
          </a:p>
          <a:p>
            <a:endParaRPr lang="sk-SK" sz="1600" b="1" dirty="0"/>
          </a:p>
        </p:txBody>
      </p:sp>
      <p:cxnSp>
        <p:nvCxnSpPr>
          <p:cNvPr id="184" name="Rovná spojovacia šípka 183"/>
          <p:cNvCxnSpPr/>
          <p:nvPr/>
        </p:nvCxnSpPr>
        <p:spPr>
          <a:xfrm rot="10800000" flipV="1">
            <a:off x="2971800" y="4862838"/>
            <a:ext cx="964128" cy="699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43" name="BlokTextu 1042"/>
          <p:cNvSpPr txBox="1"/>
          <p:nvPr/>
        </p:nvSpPr>
        <p:spPr>
          <a:xfrm>
            <a:off x="1618863" y="5422612"/>
            <a:ext cx="136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kľúčový</a:t>
            </a:r>
          </a:p>
          <a:p>
            <a:r>
              <a:rPr lang="sk-SK" sz="1600" b="1" dirty="0" smtClean="0"/>
              <a:t> spravodajca</a:t>
            </a:r>
            <a:endParaRPr lang="sk-SK" sz="1600" b="1" dirty="0"/>
          </a:p>
        </p:txBody>
      </p:sp>
      <p:cxnSp>
        <p:nvCxnSpPr>
          <p:cNvPr id="191" name="Rovná spojovacia šípka 190"/>
          <p:cNvCxnSpPr>
            <a:endCxn id="37900" idx="3"/>
          </p:cNvCxnSpPr>
          <p:nvPr/>
        </p:nvCxnSpPr>
        <p:spPr>
          <a:xfrm rot="5400000">
            <a:off x="197902" y="1641535"/>
            <a:ext cx="1586509" cy="875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1" name="Rovná spojovacia šípka 200"/>
          <p:cNvCxnSpPr/>
          <p:nvPr/>
        </p:nvCxnSpPr>
        <p:spPr>
          <a:xfrm rot="5400000">
            <a:off x="87937" y="1975009"/>
            <a:ext cx="1687046" cy="785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4" name="Rovná spojovacia šípka 203"/>
          <p:cNvCxnSpPr/>
          <p:nvPr/>
        </p:nvCxnSpPr>
        <p:spPr>
          <a:xfrm rot="5400000">
            <a:off x="-185737" y="2005013"/>
            <a:ext cx="2362200" cy="847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8" name="Rovná spojovacia šípka 207"/>
          <p:cNvCxnSpPr>
            <a:endCxn id="37890" idx="3"/>
          </p:cNvCxnSpPr>
          <p:nvPr/>
        </p:nvCxnSpPr>
        <p:spPr>
          <a:xfrm rot="5400000">
            <a:off x="-555930" y="2345225"/>
            <a:ext cx="3063082" cy="887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3" name="Rovná spojovacia šípka 212"/>
          <p:cNvCxnSpPr/>
          <p:nvPr/>
        </p:nvCxnSpPr>
        <p:spPr>
          <a:xfrm rot="10800000" flipV="1">
            <a:off x="609600" y="1257299"/>
            <a:ext cx="819152" cy="561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0" name="Picture 6" descr="C:\Users\juhasova\Pictures\image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697">
            <a:off x="6127155" y="4687299"/>
            <a:ext cx="6919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7" descr="C:\Users\juhasova\Pictures\imagesJM4NQRB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82" y="5700500"/>
            <a:ext cx="562225" cy="38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Pictures\unnamed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5063" y="5419725"/>
            <a:ext cx="482413" cy="333375"/>
          </a:xfrm>
          <a:prstGeom prst="rect">
            <a:avLst/>
          </a:prstGeom>
          <a:noFill/>
        </p:spPr>
      </p:pic>
      <p:pic>
        <p:nvPicPr>
          <p:cNvPr id="1027" name="Picture 3" descr="C:\Users\admin\Pictures\2710031-img-ok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64175" y="3832225"/>
            <a:ext cx="534136" cy="282575"/>
          </a:xfrm>
          <a:prstGeom prst="rect">
            <a:avLst/>
          </a:prstGeom>
          <a:noFill/>
        </p:spPr>
      </p:pic>
      <p:pic>
        <p:nvPicPr>
          <p:cNvPr id="1028" name="Picture 4" descr="C:\Users\admin\Pictures\images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71788" y="4300537"/>
            <a:ext cx="465190" cy="309563"/>
          </a:xfrm>
          <a:prstGeom prst="rect">
            <a:avLst/>
          </a:prstGeom>
          <a:noFill/>
        </p:spPr>
      </p:pic>
      <p:pic>
        <p:nvPicPr>
          <p:cNvPr id="10" name="Picture 5" descr="C:\Users\admin\Pictures\index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772400" y="1671638"/>
            <a:ext cx="481398" cy="528638"/>
          </a:xfrm>
          <a:prstGeom prst="rect">
            <a:avLst/>
          </a:prstGeom>
          <a:noFill/>
        </p:spPr>
      </p:pic>
      <p:pic>
        <p:nvPicPr>
          <p:cNvPr id="1030" name="Picture 6" descr="C:\Users\admin\Pictures\index1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743825" y="2286000"/>
            <a:ext cx="449113" cy="400050"/>
          </a:xfrm>
          <a:prstGeom prst="rect">
            <a:avLst/>
          </a:prstGeom>
          <a:noFill/>
        </p:spPr>
      </p:pic>
      <p:pic>
        <p:nvPicPr>
          <p:cNvPr id="13" name="Picture 8" descr="Výsledok vyh&amp;lcaron;adávania obrázkov pre dopyt štaTISTICKé úDAJE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27925" y="2767012"/>
            <a:ext cx="641009" cy="338138"/>
          </a:xfrm>
          <a:prstGeom prst="rect">
            <a:avLst/>
          </a:prstGeom>
          <a:noFill/>
        </p:spPr>
      </p:pic>
      <p:sp>
        <p:nvSpPr>
          <p:cNvPr id="79" name="BlokTextu 78"/>
          <p:cNvSpPr txBox="1"/>
          <p:nvPr/>
        </p:nvSpPr>
        <p:spPr>
          <a:xfrm>
            <a:off x="5991225" y="2724150"/>
            <a:ext cx="1557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štatistické údaje</a:t>
            </a:r>
            <a:endParaRPr lang="sk-SK" sz="1600" b="1" dirty="0"/>
          </a:p>
        </p:txBody>
      </p:sp>
      <p:pic>
        <p:nvPicPr>
          <p:cNvPr id="1033" name="Picture 9" descr="C:\Users\admin\Pictures\banneritms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1220926">
            <a:off x="7267576" y="3295650"/>
            <a:ext cx="928688" cy="247650"/>
          </a:xfrm>
          <a:prstGeom prst="rect">
            <a:avLst/>
          </a:prstGeom>
          <a:noFill/>
        </p:spPr>
      </p:pic>
      <p:sp>
        <p:nvSpPr>
          <p:cNvPr id="81" name="BlokTextu 80"/>
          <p:cNvSpPr txBox="1"/>
          <p:nvPr/>
        </p:nvSpPr>
        <p:spPr>
          <a:xfrm>
            <a:off x="6067425" y="3152775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ITMS 2014+</a:t>
            </a:r>
            <a:endParaRPr lang="sk-SK" sz="1600" b="1" dirty="0"/>
          </a:p>
        </p:txBody>
      </p:sp>
      <p:sp>
        <p:nvSpPr>
          <p:cNvPr id="1035" name="AutoShape 11" descr="Výsledok vyh&amp;lcaron;adávania obrázkov pre dopyt itms 2014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cxnSp>
        <p:nvCxnSpPr>
          <p:cNvPr id="84" name="Rovná spojovacia šípka 83"/>
          <p:cNvCxnSpPr/>
          <p:nvPr/>
        </p:nvCxnSpPr>
        <p:spPr>
          <a:xfrm>
            <a:off x="6943725" y="1504950"/>
            <a:ext cx="828675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Rovná spojovacia šípka 85"/>
          <p:cNvCxnSpPr/>
          <p:nvPr/>
        </p:nvCxnSpPr>
        <p:spPr>
          <a:xfrm>
            <a:off x="6972300" y="1524000"/>
            <a:ext cx="828675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Rovná spojovacia šípka 88"/>
          <p:cNvCxnSpPr/>
          <p:nvPr/>
        </p:nvCxnSpPr>
        <p:spPr>
          <a:xfrm rot="16200000" flipH="1">
            <a:off x="6738937" y="1757362"/>
            <a:ext cx="1219200" cy="73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Rovná spojovacia šípka 90"/>
          <p:cNvCxnSpPr/>
          <p:nvPr/>
        </p:nvCxnSpPr>
        <p:spPr>
          <a:xfrm rot="16200000" flipH="1">
            <a:off x="6448425" y="2095500"/>
            <a:ext cx="165735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BlokTextu 91"/>
          <p:cNvSpPr txBox="1"/>
          <p:nvPr/>
        </p:nvSpPr>
        <p:spPr>
          <a:xfrm>
            <a:off x="7315199" y="3467100"/>
            <a:ext cx="2476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.</a:t>
            </a:r>
          </a:p>
          <a:p>
            <a:r>
              <a:rPr lang="sk-SK" sz="4000" b="1" dirty="0" smtClean="0"/>
              <a:t>.</a:t>
            </a:r>
          </a:p>
          <a:p>
            <a:r>
              <a:rPr lang="sk-SK" sz="4000" b="1" dirty="0" smtClean="0"/>
              <a:t>.</a:t>
            </a:r>
          </a:p>
          <a:p>
            <a:endParaRPr lang="sk-SK" sz="4000" b="1" dirty="0"/>
          </a:p>
        </p:txBody>
      </p:sp>
      <p:cxnSp>
        <p:nvCxnSpPr>
          <p:cNvPr id="71" name="Rovná spojovacia šípka 70"/>
          <p:cNvCxnSpPr/>
          <p:nvPr/>
        </p:nvCxnSpPr>
        <p:spPr>
          <a:xfrm rot="5400000">
            <a:off x="3511253" y="4005005"/>
            <a:ext cx="1255752" cy="275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Rovná spojovacia šípka 71"/>
          <p:cNvCxnSpPr/>
          <p:nvPr/>
        </p:nvCxnSpPr>
        <p:spPr>
          <a:xfrm rot="16200000" flipV="1">
            <a:off x="4037526" y="1810827"/>
            <a:ext cx="308256" cy="13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2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000"/>
                            </p:stCondLst>
                            <p:childTnLst>
                              <p:par>
                                <p:cTn id="2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7897" grpId="1"/>
      <p:bldP spid="37899" grpId="0"/>
      <p:bldP spid="37907" grpId="0"/>
      <p:bldP spid="65" grpId="0"/>
      <p:bldP spid="109" grpId="0"/>
      <p:bldP spid="115" grpId="0"/>
      <p:bldP spid="116" grpId="0"/>
      <p:bldP spid="1032" grpId="0"/>
      <p:bldP spid="1037" grpId="0"/>
      <p:bldP spid="1041" grpId="0"/>
      <p:bldP spid="1043" grpId="0"/>
      <p:bldP spid="79" grpId="0"/>
      <p:bldP spid="81" grpId="0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1"/>
            <a:ext cx="7920879" cy="5507217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sk-SK" sz="2400" b="1" dirty="0" smtClean="0">
                <a:solidFill>
                  <a:srgbClr val="0033CC"/>
                </a:solidFill>
              </a:rPr>
              <a:t> Vykonateľnosť hodnotenia</a:t>
            </a:r>
          </a:p>
          <a:p>
            <a:pPr marL="285750" indent="-285750" algn="l"/>
            <a:endParaRPr lang="sk-SK" sz="2400" b="1" dirty="0" smtClean="0">
              <a:solidFill>
                <a:srgbClr val="0033CC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sk-SK" sz="2400" b="1" dirty="0">
                <a:solidFill>
                  <a:srgbClr val="0033CC"/>
                </a:solidFill>
              </a:rPr>
              <a:t> </a:t>
            </a:r>
            <a:r>
              <a:rPr lang="sk-SK" sz="2400" b="1" dirty="0" smtClean="0">
                <a:solidFill>
                  <a:srgbClr val="0033CC"/>
                </a:solidFill>
              </a:rPr>
              <a:t>   </a:t>
            </a:r>
            <a:r>
              <a:rPr lang="sk-SK" sz="2000" dirty="0" smtClean="0">
                <a:solidFill>
                  <a:schemeClr val="tx1"/>
                </a:solidFill>
              </a:rPr>
              <a:t>posúdenie vhodnej formulácie účelu, cieľa, predmetu, hodnotiacich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         otázok a požiadaviek na údaje</a:t>
            </a:r>
          </a:p>
          <a:p>
            <a:pPr algn="l">
              <a:buFont typeface="Wingdings" pitchFamily="2" charset="2"/>
              <a:buChar char="Ø"/>
            </a:pPr>
            <a:endParaRPr lang="sk-SK" sz="2000" dirty="0" smtClean="0">
              <a:solidFill>
                <a:schemeClr val="tx1"/>
              </a:solidFill>
            </a:endParaRPr>
          </a:p>
          <a:p>
            <a:pPr marL="269875" indent="-269875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    posúdenie reálneho využitia výsledkov/výstupov vzhľadom na cieľovú</a:t>
            </a:r>
          </a:p>
          <a:p>
            <a:pPr marL="269875" indent="-269875" algn="l"/>
            <a:r>
              <a:rPr lang="sk-SK" sz="2000" dirty="0" smtClean="0">
                <a:solidFill>
                  <a:schemeClr val="tx1"/>
                </a:solidFill>
              </a:rPr>
              <a:t>         skupinu</a:t>
            </a:r>
          </a:p>
          <a:p>
            <a:pPr marL="269875" indent="-269875" algn="l">
              <a:buFont typeface="Wingdings" pitchFamily="2" charset="2"/>
              <a:buChar char="Ø"/>
            </a:pPr>
            <a:endParaRPr lang="sk-SK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   posúdenie vhodných administratívnych kapacít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sk-SK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   posúdenie časového hľadiska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sk-SK" sz="20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endParaRPr lang="sk-SK" sz="20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endParaRPr lang="sk-SK" sz="20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endParaRPr lang="sk-SK" sz="2000" dirty="0" smtClean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9" y="188640"/>
            <a:ext cx="6631063" cy="576064"/>
          </a:xfrm>
        </p:spPr>
        <p:txBody>
          <a:bodyPr>
            <a:noAutofit/>
          </a:bodyPr>
          <a:lstStyle/>
          <a:p>
            <a:pPr marL="285750" indent="-285750" algn="l"/>
            <a:r>
              <a:rPr lang="sk-SK" b="1" dirty="0" smtClean="0">
                <a:solidFill>
                  <a:srgbClr val="0033CC"/>
                </a:solidFill>
              </a:rPr>
              <a:t>Plánovanie a príprava hodnotiacich aktivít</a:t>
            </a: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9471" y="-24369"/>
            <a:ext cx="1020919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52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1"/>
            <a:ext cx="7920879" cy="5507217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000" b="1" dirty="0" smtClean="0">
                <a:solidFill>
                  <a:srgbClr val="0033CC"/>
                </a:solidFill>
              </a:rPr>
              <a:t>Štandardná štruktúra  zadávacích podmienok </a:t>
            </a:r>
          </a:p>
          <a:p>
            <a:pPr marL="285750" indent="-285750" algn="l">
              <a:lnSpc>
                <a:spcPct val="150000"/>
              </a:lnSpc>
            </a:pPr>
            <a:endParaRPr lang="sk-SK" sz="2000" b="1" dirty="0" smtClean="0">
              <a:solidFill>
                <a:srgbClr val="0033CC"/>
              </a:solidFill>
            </a:endParaRP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legislatívny, strategický a metodický rámec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hodnotené obdobie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predmet, účel, cieľ hodnotenia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hodnotiace otázky a hodnotiace úlohy 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časový harmonogram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kritéria pre obsah a štruktúru hodnotiacich správ 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určenie platobných podmienok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spolupráca s hodnotiteľom  v priebehu procesu hodnotenia a po ukončení hodnotenia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9" y="188640"/>
            <a:ext cx="6785609" cy="576064"/>
          </a:xfrm>
        </p:spPr>
        <p:txBody>
          <a:bodyPr>
            <a:normAutofit/>
          </a:bodyPr>
          <a:lstStyle/>
          <a:p>
            <a:pPr marL="285750" indent="-285750"/>
            <a:r>
              <a:rPr lang="sk-SK" b="1" dirty="0" smtClean="0">
                <a:solidFill>
                  <a:srgbClr val="0033CC"/>
                </a:solidFill>
              </a:rPr>
              <a:t>Plánovanie a príprava hodnotiacich aktivít</a:t>
            </a: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289" y="1"/>
            <a:ext cx="936102" cy="70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07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28278" y="1009651"/>
            <a:ext cx="3762697" cy="295274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sk-SK" sz="8000" b="1" dirty="0" smtClean="0">
                <a:solidFill>
                  <a:srgbClr val="0033CC"/>
                </a:solidFill>
              </a:rPr>
              <a:t>Výber hodnotiteľa</a:t>
            </a:r>
          </a:p>
          <a:p>
            <a:pPr marL="285750" indent="-285750" algn="l"/>
            <a:r>
              <a:rPr lang="sk-SK" sz="2000" b="1" dirty="0" smtClean="0">
                <a:solidFill>
                  <a:srgbClr val="0033CC"/>
                </a:solidFill>
              </a:rPr>
              <a:t>     -</a:t>
            </a:r>
            <a:endParaRPr lang="sk-SK" sz="24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2400" b="1" dirty="0" smtClean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9" y="188640"/>
            <a:ext cx="7820371" cy="576064"/>
          </a:xfrm>
        </p:spPr>
        <p:txBody>
          <a:bodyPr>
            <a:normAutofit/>
          </a:bodyPr>
          <a:lstStyle/>
          <a:p>
            <a:pPr marL="285750" indent="-285750" algn="l"/>
            <a:r>
              <a:rPr lang="sk-SK" b="1" dirty="0" smtClean="0">
                <a:solidFill>
                  <a:srgbClr val="0033CC"/>
                </a:solidFill>
              </a:rPr>
              <a:t>Plánovanie a príprava hodnotiacich aktivít</a:t>
            </a: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289" y="1"/>
            <a:ext cx="936102" cy="70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admin\Desktop\Pracovné súbory\images.jpg"/>
          <p:cNvPicPr>
            <a:picLocks noChangeAspect="1" noChangeArrowheads="1"/>
          </p:cNvPicPr>
          <p:nvPr/>
        </p:nvPicPr>
        <p:blipFill>
          <a:blip r:embed="rId9">
            <a:lum contrast="-36000"/>
          </a:blip>
          <a:srcRect/>
          <a:stretch>
            <a:fillRect/>
          </a:stretch>
        </p:blipFill>
        <p:spPr bwMode="auto">
          <a:xfrm rot="945124">
            <a:off x="4842689" y="1262647"/>
            <a:ext cx="3172315" cy="2159754"/>
          </a:xfrm>
          <a:prstGeom prst="rect">
            <a:avLst/>
          </a:prstGeom>
          <a:noFill/>
        </p:spPr>
      </p:pic>
      <p:sp>
        <p:nvSpPr>
          <p:cNvPr id="23" name="BlokTextu 22"/>
          <p:cNvSpPr txBox="1"/>
          <p:nvPr/>
        </p:nvSpPr>
        <p:spPr>
          <a:xfrm>
            <a:off x="285750" y="1581150"/>
            <a:ext cx="269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000" dirty="0" smtClean="0"/>
              <a:t> Verejné obstarávanie </a:t>
            </a:r>
            <a:endParaRPr lang="sk-SK" sz="2000" dirty="0"/>
          </a:p>
        </p:txBody>
      </p:sp>
      <p:sp>
        <p:nvSpPr>
          <p:cNvPr id="24" name="BlokTextu 23"/>
          <p:cNvSpPr txBox="1"/>
          <p:nvPr/>
        </p:nvSpPr>
        <p:spPr>
          <a:xfrm>
            <a:off x="152400" y="2619375"/>
            <a:ext cx="563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sk-SK" sz="2000" dirty="0" smtClean="0"/>
              <a:t>     výberový proces v súlade so zákonom </a:t>
            </a:r>
          </a:p>
          <a:p>
            <a:pPr marL="285750" indent="-285750"/>
            <a:r>
              <a:rPr lang="sk-SK" sz="2000" dirty="0" smtClean="0"/>
              <a:t>     343/2015 </a:t>
            </a:r>
            <a:r>
              <a:rPr lang="sk-SK" sz="2000" dirty="0" err="1" smtClean="0"/>
              <a:t>Z.z</a:t>
            </a:r>
            <a:r>
              <a:rPr lang="sk-SK" sz="2000" dirty="0" smtClean="0"/>
              <a:t>. o verejnom obstarávaní</a:t>
            </a:r>
          </a:p>
          <a:p>
            <a:r>
              <a:rPr lang="sk-SK" sz="2000" dirty="0" smtClean="0"/>
              <a:t>    - princíp rovnakého zaobchádzania</a:t>
            </a:r>
          </a:p>
          <a:p>
            <a:r>
              <a:rPr lang="sk-SK" sz="2000" dirty="0" smtClean="0"/>
              <a:t>    - princíp nediskriminácie hospodárskych subjektov</a:t>
            </a:r>
          </a:p>
          <a:p>
            <a:r>
              <a:rPr lang="sk-SK" sz="2000" dirty="0" smtClean="0"/>
              <a:t>    - princíp transparentnosti</a:t>
            </a:r>
          </a:p>
          <a:p>
            <a:r>
              <a:rPr lang="sk-SK" sz="2000" dirty="0" smtClean="0"/>
              <a:t>    - princíp proporcionality</a:t>
            </a:r>
          </a:p>
          <a:p>
            <a:r>
              <a:rPr lang="sk-SK" sz="2000" dirty="0" smtClean="0"/>
              <a:t>    - princíp efektivity a hospodárnosti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9121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540060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sk-SK" sz="2400" b="1" dirty="0" smtClean="0">
                <a:solidFill>
                  <a:srgbClr val="0033CC"/>
                </a:solidFill>
              </a:rPr>
              <a:t>Výber hodnotiteľa</a:t>
            </a:r>
          </a:p>
          <a:p>
            <a:pPr marL="285750" indent="-285750" algn="l">
              <a:buFontTx/>
              <a:buChar char="-"/>
            </a:pPr>
            <a:r>
              <a:rPr lang="sk-SK" sz="1900" b="1" dirty="0" smtClean="0">
                <a:solidFill>
                  <a:schemeClr val="tx1"/>
                </a:solidFill>
              </a:rPr>
              <a:t>externý hodnotiteľ </a:t>
            </a:r>
          </a:p>
          <a:p>
            <a:pPr marL="285750" indent="-285750" algn="l"/>
            <a:r>
              <a:rPr lang="sk-SK" sz="1900" dirty="0" smtClean="0">
                <a:solidFill>
                  <a:schemeClr val="tx1"/>
                </a:solidFill>
              </a:rPr>
              <a:t>         - životopis </a:t>
            </a:r>
          </a:p>
          <a:p>
            <a:pPr marL="285750" indent="-285750" algn="l"/>
            <a:r>
              <a:rPr lang="sk-SK" sz="1900" dirty="0" smtClean="0">
                <a:solidFill>
                  <a:schemeClr val="tx1"/>
                </a:solidFill>
              </a:rPr>
              <a:t>         - vzdelanie</a:t>
            </a:r>
          </a:p>
          <a:p>
            <a:pPr algn="l"/>
            <a:r>
              <a:rPr lang="sk-SK" sz="1900" dirty="0" smtClean="0">
                <a:solidFill>
                  <a:schemeClr val="tx1"/>
                </a:solidFill>
              </a:rPr>
              <a:t>         - oblasť vzdelania</a:t>
            </a:r>
          </a:p>
          <a:p>
            <a:pPr algn="l"/>
            <a:r>
              <a:rPr lang="sk-SK" sz="1900" dirty="0" smtClean="0">
                <a:solidFill>
                  <a:schemeClr val="tx1"/>
                </a:solidFill>
              </a:rPr>
              <a:t>         - roky praxe, resp. skúseností</a:t>
            </a:r>
          </a:p>
          <a:p>
            <a:pPr algn="l"/>
            <a:r>
              <a:rPr lang="sk-SK" sz="1900" dirty="0" smtClean="0">
                <a:solidFill>
                  <a:schemeClr val="tx1"/>
                </a:solidFill>
              </a:rPr>
              <a:t>         - referencie</a:t>
            </a:r>
          </a:p>
          <a:p>
            <a:pPr algn="l"/>
            <a:r>
              <a:rPr lang="sk-SK" sz="1900" dirty="0" smtClean="0">
                <a:solidFill>
                  <a:schemeClr val="tx1"/>
                </a:solidFill>
              </a:rPr>
              <a:t>         - požiadavky na vedúceho tímu (garanta)</a:t>
            </a:r>
          </a:p>
          <a:p>
            <a:pPr algn="l"/>
            <a:endParaRPr lang="sk-SK" sz="1900" dirty="0" smtClean="0">
              <a:solidFill>
                <a:schemeClr val="tx1"/>
              </a:solidFill>
            </a:endParaRPr>
          </a:p>
          <a:p>
            <a:pPr algn="l"/>
            <a:endParaRPr lang="sk-SK" sz="800" b="1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sk-SK" sz="2000" b="1" dirty="0" smtClean="0">
                <a:solidFill>
                  <a:schemeClr val="tx1"/>
                </a:solidFill>
              </a:rPr>
              <a:t>interný hodnotiteľ  </a:t>
            </a:r>
            <a:r>
              <a:rPr lang="sk-SK" sz="2000" dirty="0" smtClean="0">
                <a:solidFill>
                  <a:schemeClr val="tx1"/>
                </a:solidFill>
              </a:rPr>
              <a:t>– dodržanie podmienky     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     funkčného oddelenia výkonu činnosti 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     hodnotenia od činností spojených</a:t>
            </a:r>
          </a:p>
          <a:p>
            <a:pPr algn="l"/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    s implementáciou PD/OP/HP minimálne 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     na úrovni pracovných pozícií</a:t>
            </a:r>
            <a:endParaRPr lang="sk-SK" sz="2000" b="1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24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2400" b="1" dirty="0" smtClean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9" y="188640"/>
            <a:ext cx="7820371" cy="576064"/>
          </a:xfrm>
        </p:spPr>
        <p:txBody>
          <a:bodyPr>
            <a:normAutofit/>
          </a:bodyPr>
          <a:lstStyle/>
          <a:p>
            <a:pPr marL="285750" indent="-285750" algn="l"/>
            <a:r>
              <a:rPr lang="sk-SK" b="1" dirty="0" smtClean="0">
                <a:solidFill>
                  <a:srgbClr val="0033CC"/>
                </a:solidFill>
              </a:rPr>
              <a:t>Plánovanie a príprava hodnotiacich aktivít</a:t>
            </a: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289" y="1"/>
            <a:ext cx="936102" cy="70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ĺžnik 7"/>
          <p:cNvSpPr/>
          <p:nvPr/>
        </p:nvSpPr>
        <p:spPr>
          <a:xfrm>
            <a:off x="5395046" y="994028"/>
            <a:ext cx="914400" cy="2160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14" name="Obdĺžnik 13"/>
          <p:cNvSpPr/>
          <p:nvPr/>
        </p:nvSpPr>
        <p:spPr>
          <a:xfrm>
            <a:off x="5621635" y="1210051"/>
            <a:ext cx="914400" cy="2160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sp>
        <p:nvSpPr>
          <p:cNvPr id="15" name="Obdĺžnik 14"/>
          <p:cNvSpPr/>
          <p:nvPr/>
        </p:nvSpPr>
        <p:spPr>
          <a:xfrm>
            <a:off x="5842721" y="1449755"/>
            <a:ext cx="914400" cy="2160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firma</a:t>
            </a:r>
            <a:endParaRPr lang="sk-SK" dirty="0"/>
          </a:p>
        </p:txBody>
      </p:sp>
      <p:pic>
        <p:nvPicPr>
          <p:cNvPr id="16" name="Obrázok 15" descr="postavy-zam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52" y="889808"/>
            <a:ext cx="972001" cy="124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71" y="4653136"/>
            <a:ext cx="183956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ĺžnik 17"/>
          <p:cNvSpPr/>
          <p:nvPr/>
        </p:nvSpPr>
        <p:spPr>
          <a:xfrm>
            <a:off x="5880821" y="4086598"/>
            <a:ext cx="914400" cy="2160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RO</a:t>
            </a:r>
            <a:endParaRPr lang="sk-SK" dirty="0"/>
          </a:p>
        </p:txBody>
      </p:sp>
      <p:sp>
        <p:nvSpPr>
          <p:cNvPr id="19" name="Obdĺžnik 18"/>
          <p:cNvSpPr/>
          <p:nvPr/>
        </p:nvSpPr>
        <p:spPr>
          <a:xfrm rot="16200000">
            <a:off x="7070542" y="4092113"/>
            <a:ext cx="1402080" cy="3882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Interní zamestnanci</a:t>
            </a:r>
            <a:endParaRPr lang="sk-SK" sz="1400" b="1" dirty="0"/>
          </a:p>
        </p:txBody>
      </p:sp>
      <p:sp>
        <p:nvSpPr>
          <p:cNvPr id="20" name="Obdĺžnik 19"/>
          <p:cNvSpPr/>
          <p:nvPr/>
        </p:nvSpPr>
        <p:spPr>
          <a:xfrm>
            <a:off x="6068117" y="4310536"/>
            <a:ext cx="914400" cy="2160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CKO</a:t>
            </a:r>
            <a:endParaRPr lang="sk-SK" dirty="0"/>
          </a:p>
        </p:txBody>
      </p:sp>
      <p:sp>
        <p:nvSpPr>
          <p:cNvPr id="21" name="Obdĺžnik 20"/>
          <p:cNvSpPr/>
          <p:nvPr/>
        </p:nvSpPr>
        <p:spPr>
          <a:xfrm>
            <a:off x="6309446" y="4544456"/>
            <a:ext cx="914400" cy="2160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121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540060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sk-SK" sz="2400" b="1" dirty="0" smtClean="0">
                <a:solidFill>
                  <a:srgbClr val="0033CC"/>
                </a:solidFill>
              </a:rPr>
              <a:t>Zmluva  - </a:t>
            </a:r>
            <a:r>
              <a:rPr lang="sk-SK" sz="2400" dirty="0" smtClean="0">
                <a:solidFill>
                  <a:schemeClr val="tx1"/>
                </a:solidFill>
              </a:rPr>
              <a:t>právny úkon v písomnej forme upravujúci práva a povinnosti  medzi zmluvnými stranami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sk-SK" sz="2400" dirty="0" smtClean="0">
                <a:solidFill>
                  <a:schemeClr val="tx1"/>
                </a:solidFill>
              </a:rPr>
              <a:t>platnosť dňom podpísania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sk-SK" sz="2400" dirty="0" smtClean="0">
                <a:solidFill>
                  <a:schemeClr val="tx1"/>
                </a:solidFill>
              </a:rPr>
              <a:t>účinnosť dňom nasledujúcim po dni zverejnenia v CRZ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sk-SK" sz="2400" dirty="0" smtClean="0">
                <a:solidFill>
                  <a:schemeClr val="tx1"/>
                </a:solidFill>
              </a:rPr>
              <a:t>základné náležitosti – súlad s obchodným zákonníkom a internými smernicami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sk-SK" sz="2400" dirty="0" smtClean="0">
                <a:solidFill>
                  <a:schemeClr val="tx1"/>
                </a:solidFill>
              </a:rPr>
              <a:t>povinná súčasť  sú zadávacie podmienky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sk-SK" sz="2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sk-SK" sz="2400" dirty="0" smtClean="0">
                <a:solidFill>
                  <a:schemeClr val="tx1"/>
                </a:solidFill>
              </a:rPr>
              <a:t>dodatok k zmluve – v súlade s legislatívou SR a EÚ</a:t>
            </a:r>
            <a:endParaRPr lang="sk-SK" sz="2400" dirty="0" smtClean="0">
              <a:solidFill>
                <a:srgbClr val="0033CC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  <a:p>
            <a:pPr algn="ctr"/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6861" cy="576064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solidFill>
                  <a:srgbClr val="0033CC"/>
                </a:solidFill>
              </a:rPr>
              <a:t>Plánovanie a príprava hodnotiacich aktivít</a:t>
            </a:r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289" y="1"/>
            <a:ext cx="936102" cy="70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54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5400600"/>
          </a:xfrm>
        </p:spPr>
        <p:txBody>
          <a:bodyPr>
            <a:normAutofit/>
          </a:bodyPr>
          <a:lstStyle/>
          <a:p>
            <a:pPr algn="ctr"/>
            <a:endParaRPr lang="sk-SK" sz="1800" b="1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6861" cy="576064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/>
              <a:t>Čo je hodnotenie?</a:t>
            </a:r>
            <a:endParaRPr lang="sk-SK" b="1" dirty="0"/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sp>
        <p:nvSpPr>
          <p:cNvPr id="13" name="Ovál 12"/>
          <p:cNvSpPr/>
          <p:nvPr/>
        </p:nvSpPr>
        <p:spPr>
          <a:xfrm>
            <a:off x="712591" y="1017848"/>
            <a:ext cx="2198033" cy="1635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Definícia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 rot="20027113">
            <a:off x="1790163" y="1970467"/>
            <a:ext cx="99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definícia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 rot="2029043">
            <a:off x="744828" y="1697866"/>
            <a:ext cx="99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66"/>
                </a:solidFill>
              </a:rPr>
              <a:t>definícia</a:t>
            </a:r>
            <a:endParaRPr lang="sk-SK" b="1" dirty="0">
              <a:solidFill>
                <a:srgbClr val="FF0066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 rot="19393218">
            <a:off x="1620590" y="1517561"/>
            <a:ext cx="99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definícia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1388771" y="2161504"/>
            <a:ext cx="99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002060"/>
                </a:solidFill>
              </a:rPr>
              <a:t>definícia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 rot="19139228">
            <a:off x="1095440" y="1323834"/>
            <a:ext cx="99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993300"/>
                </a:solidFill>
              </a:rPr>
              <a:t>definícia</a:t>
            </a:r>
            <a:endParaRPr lang="sk-SK" b="1" dirty="0">
              <a:solidFill>
                <a:srgbClr val="993300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 rot="1264315">
            <a:off x="1672106" y="1195589"/>
            <a:ext cx="99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definícia</a:t>
            </a:r>
            <a:endParaRPr lang="sk-SK" b="1" dirty="0">
              <a:solidFill>
                <a:srgbClr val="FF0000"/>
              </a:solidFill>
            </a:endParaRPr>
          </a:p>
        </p:txBody>
      </p:sp>
      <p:cxnSp>
        <p:nvCxnSpPr>
          <p:cNvPr id="24" name="Rovná spojovacia šípka 23"/>
          <p:cNvCxnSpPr>
            <a:stCxn id="13" idx="6"/>
            <a:endCxn id="25" idx="1"/>
          </p:cNvCxnSpPr>
          <p:nvPr/>
        </p:nvCxnSpPr>
        <p:spPr>
          <a:xfrm flipV="1">
            <a:off x="2910624" y="1825476"/>
            <a:ext cx="2048116" cy="99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4958740" y="855980"/>
            <a:ext cx="3116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 Hodnotenie je systematický  proces  zberu a analýzy  údajov s cieľom určiť  či a na akom stupni sa  v minulosti alebo práve teraz dosahujú stanovené  ciele.</a:t>
            </a:r>
            <a:r>
              <a:rPr lang="sk-SK" dirty="0" smtClean="0"/>
              <a:t>                                                                     </a:t>
            </a:r>
            <a:endParaRPr lang="sk-SK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6" y="4740163"/>
            <a:ext cx="2148831" cy="15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Šípka doprava 30"/>
          <p:cNvSpPr/>
          <p:nvPr/>
        </p:nvSpPr>
        <p:spPr>
          <a:xfrm rot="18575868">
            <a:off x="1458383" y="4076673"/>
            <a:ext cx="520584" cy="475630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Šípka doprava 32"/>
          <p:cNvSpPr/>
          <p:nvPr/>
        </p:nvSpPr>
        <p:spPr>
          <a:xfrm rot="19816675">
            <a:off x="2326335" y="3508974"/>
            <a:ext cx="512620" cy="475630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Šípka doprava 33"/>
          <p:cNvSpPr/>
          <p:nvPr/>
        </p:nvSpPr>
        <p:spPr>
          <a:xfrm rot="20895597">
            <a:off x="3233385" y="3248109"/>
            <a:ext cx="560221" cy="475630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Šípka doprava 34"/>
          <p:cNvSpPr/>
          <p:nvPr/>
        </p:nvSpPr>
        <p:spPr>
          <a:xfrm rot="1251972">
            <a:off x="4378995" y="3268389"/>
            <a:ext cx="493354" cy="475630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Šípka doprava 35"/>
          <p:cNvSpPr/>
          <p:nvPr/>
        </p:nvSpPr>
        <p:spPr>
          <a:xfrm rot="2218566">
            <a:off x="5285873" y="3548409"/>
            <a:ext cx="527815" cy="475630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Šípka doprava 37"/>
          <p:cNvSpPr/>
          <p:nvPr/>
        </p:nvSpPr>
        <p:spPr>
          <a:xfrm rot="3062604">
            <a:off x="5897268" y="4105039"/>
            <a:ext cx="514074" cy="475630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54" y="4636584"/>
            <a:ext cx="2193187" cy="152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BlokTextu 39"/>
          <p:cNvSpPr txBox="1"/>
          <p:nvPr/>
        </p:nvSpPr>
        <p:spPr>
          <a:xfrm>
            <a:off x="1841680" y="4250029"/>
            <a:ext cx="422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ako robiť veci lepšie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5428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9" grpId="1"/>
      <p:bldP spid="20" grpId="0"/>
      <p:bldP spid="21" grpId="0"/>
      <p:bldP spid="22" grpId="0"/>
      <p:bldP spid="31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5400600"/>
          </a:xfrm>
        </p:spPr>
        <p:txBody>
          <a:bodyPr>
            <a:normAutofit/>
          </a:bodyPr>
          <a:lstStyle/>
          <a:p>
            <a:pPr marL="285750" indent="-285750" algn="l"/>
            <a:endParaRPr lang="sk-SK" sz="18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  <a:p>
            <a:pPr marL="285750" indent="-285750" algn="ctr"/>
            <a:r>
              <a:rPr lang="sk-SK" sz="3600" b="1" dirty="0" smtClean="0">
                <a:solidFill>
                  <a:srgbClr val="00B050"/>
                </a:solidFill>
              </a:rPr>
              <a:t>Realizácia hodnotení    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  <a:p>
            <a:pPr algn="ctr"/>
            <a:endParaRPr lang="sk-SK" sz="1800" dirty="0"/>
          </a:p>
        </p:txBody>
      </p:sp>
      <p:pic>
        <p:nvPicPr>
          <p:cNvPr id="4" name="Obrázok 3"/>
          <p:cNvPicPr/>
          <p:nvPr/>
        </p:nvPicPr>
        <p:blipFill>
          <a:blip r:embed="rId2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1026" name="Picture 2" descr="C:\Users\admin\Pictures\vzdelávanie\images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2500306"/>
            <a:ext cx="785811" cy="785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54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5400600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FontTx/>
              <a:buChar char="-"/>
            </a:pPr>
            <a:r>
              <a:rPr lang="sk-SK" sz="8000" b="1" dirty="0" smtClean="0">
                <a:solidFill>
                  <a:srgbClr val="00B050"/>
                </a:solidFill>
              </a:rPr>
              <a:t>Pracovná skupina pri hodnotení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zachovanie princípu  partnerstva</a:t>
            </a:r>
          </a:p>
          <a:p>
            <a:pPr marL="285750" indent="-285750" algn="l">
              <a:buFontTx/>
              <a:buChar char="-"/>
            </a:pPr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sk-SK" sz="8000" b="1" dirty="0" smtClean="0">
                <a:solidFill>
                  <a:srgbClr val="00B050"/>
                </a:solidFill>
              </a:rPr>
              <a:t>Úvodné stretnutie</a:t>
            </a:r>
          </a:p>
          <a:p>
            <a:pPr marL="285750" indent="-285750" algn="l"/>
            <a:r>
              <a:rPr lang="sk-SK" sz="8000" dirty="0" smtClean="0">
                <a:solidFill>
                  <a:schemeClr val="tx1"/>
                </a:solidFill>
              </a:rPr>
              <a:t>     - predstavenie zadania, hlavých úloh a otázok</a:t>
            </a:r>
          </a:p>
          <a:p>
            <a:pPr marL="285750" indent="-285750" algn="l"/>
            <a:r>
              <a:rPr lang="sk-SK" sz="8000" dirty="0" smtClean="0">
                <a:solidFill>
                  <a:schemeClr val="tx1"/>
                </a:solidFill>
              </a:rPr>
              <a:t>     - diskusia o problematických miestach</a:t>
            </a:r>
          </a:p>
          <a:p>
            <a:pPr marL="285750" indent="-285750" algn="l"/>
            <a:r>
              <a:rPr lang="sk-SK" sz="8000" dirty="0" smtClean="0">
                <a:solidFill>
                  <a:schemeClr val="tx1"/>
                </a:solidFill>
              </a:rPr>
              <a:t>     - vypracovanie zápisu</a:t>
            </a:r>
          </a:p>
          <a:p>
            <a:pPr marL="285750" indent="-285750" algn="l"/>
            <a:endParaRPr lang="sk-SK" sz="8000" b="1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sk-SK" sz="8000" b="1" dirty="0" smtClean="0">
                <a:solidFill>
                  <a:srgbClr val="00B050"/>
                </a:solidFill>
              </a:rPr>
              <a:t>Úvodná správa  - </a:t>
            </a:r>
            <a:r>
              <a:rPr lang="sk-SK" sz="8000" dirty="0" smtClean="0">
                <a:solidFill>
                  <a:schemeClr val="tx1"/>
                </a:solidFill>
              </a:rPr>
              <a:t>dokument vymedzujúci účel, východiská, metodiku, popis postupov, časový harmonogram, tím hodnotiteľov, zodpovedné osoby za zadávateľa, ďalšie informácie</a:t>
            </a:r>
          </a:p>
          <a:p>
            <a:pPr marL="285750" indent="-285750" algn="l"/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/>
            <a:r>
              <a:rPr lang="sk-SK" sz="8000" dirty="0" smtClean="0">
                <a:solidFill>
                  <a:schemeClr val="tx1"/>
                </a:solidFill>
              </a:rPr>
              <a:t>-    predloženie do 4-6 týždňov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zabezpečenie kvality hodnotenia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posúdenie úloh v súlade so zadávacími podmienkami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riešenie zistených nejasností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zhromažďovanie údajov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posúdenie  navrhnutých štatistických a výskumných metód</a:t>
            </a:r>
          </a:p>
          <a:p>
            <a:pPr marL="285750" indent="-285750" algn="l">
              <a:buFontTx/>
              <a:buChar char="-"/>
            </a:pPr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50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50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42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4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4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4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24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algn="ctr"/>
            <a:endParaRPr lang="sk-SK" sz="1800" dirty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r>
              <a:rPr lang="sk-SK" sz="1800" dirty="0" smtClean="0"/>
              <a:t>									</a:t>
            </a:r>
          </a:p>
          <a:p>
            <a:pPr algn="ctr"/>
            <a:endParaRPr lang="sk-SK" sz="1800" dirty="0" smtClean="0"/>
          </a:p>
          <a:p>
            <a:pPr algn="ctr"/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6861" cy="576064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solidFill>
                  <a:srgbClr val="00B050"/>
                </a:solidFill>
              </a:rPr>
              <a:t>Realizácia  hodnotenia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2050" name="Picture 2" descr="C:\Users\admin\Pictures\vzdelávanie\images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0"/>
            <a:ext cx="857256" cy="714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54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5400600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FontTx/>
              <a:buChar char="-"/>
            </a:pPr>
            <a:r>
              <a:rPr lang="sk-SK" sz="8000" b="1" dirty="0" smtClean="0">
                <a:solidFill>
                  <a:srgbClr val="00B050"/>
                </a:solidFill>
              </a:rPr>
              <a:t>priebežná komunikácia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pravidelná informácia o priebehu hodnotenia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participácia pri zbere a poskytovaní údajov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neformálne stretnutia </a:t>
            </a:r>
          </a:p>
          <a:p>
            <a:pPr marL="285750" indent="-285750" algn="l">
              <a:buFontTx/>
              <a:buChar char="-"/>
            </a:pPr>
            <a:endParaRPr lang="sk-SK" sz="8000" b="1" dirty="0" smtClean="0">
              <a:solidFill>
                <a:srgbClr val="00B050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sk-SK" sz="8000" b="1" dirty="0" smtClean="0">
                <a:solidFill>
                  <a:srgbClr val="00B050"/>
                </a:solidFill>
              </a:rPr>
              <a:t>priebežná správa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pripomienkovanie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pracovná skupina pre riadenie hodnotenia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pracovná skupina pre hodnotenie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odsúhlasenie zo strany zadávateľa</a:t>
            </a:r>
          </a:p>
          <a:p>
            <a:pPr marL="285750" indent="-285750" algn="l">
              <a:buFontTx/>
              <a:buChar char="-"/>
            </a:pPr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sk-SK" sz="8000" b="1" dirty="0" smtClean="0">
                <a:solidFill>
                  <a:srgbClr val="00B050"/>
                </a:solidFill>
              </a:rPr>
              <a:t>záverečná hodnotiaca správa</a:t>
            </a:r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komplexné zhrnutie</a:t>
            </a:r>
          </a:p>
          <a:p>
            <a:pPr marL="285750" indent="-285750" algn="l">
              <a:buFontTx/>
              <a:buChar char="-"/>
            </a:pPr>
            <a:r>
              <a:rPr lang="sk-SK" sz="8000" dirty="0">
                <a:solidFill>
                  <a:schemeClr val="tx1"/>
                </a:solidFill>
              </a:rPr>
              <a:t>d</a:t>
            </a:r>
            <a:r>
              <a:rPr lang="sk-SK" sz="8000" dirty="0" smtClean="0">
                <a:solidFill>
                  <a:schemeClr val="tx1"/>
                </a:solidFill>
              </a:rPr>
              <a:t>ôkazy, zistenia, závery, odporúčania</a:t>
            </a:r>
          </a:p>
          <a:p>
            <a:pPr marL="285750" indent="-285750" algn="l">
              <a:buFontTx/>
              <a:buChar char="-"/>
            </a:pPr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6200" b="1" dirty="0" smtClean="0">
              <a:solidFill>
                <a:srgbClr val="00B050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5000" b="1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5000" b="1" dirty="0" smtClean="0">
              <a:solidFill>
                <a:srgbClr val="00B050"/>
              </a:solidFill>
            </a:endParaRPr>
          </a:p>
          <a:p>
            <a:pPr marL="285750" indent="-285750" algn="l"/>
            <a:endParaRPr lang="sk-SK" sz="50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42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4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4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4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24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algn="ctr"/>
            <a:endParaRPr lang="sk-SK" sz="1800" dirty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r>
              <a:rPr lang="sk-SK" sz="1800" dirty="0" smtClean="0"/>
              <a:t>									</a:t>
            </a:r>
          </a:p>
          <a:p>
            <a:pPr algn="ctr"/>
            <a:endParaRPr lang="sk-SK" sz="1800" dirty="0" smtClean="0"/>
          </a:p>
          <a:p>
            <a:pPr algn="ctr"/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6861" cy="576064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solidFill>
                  <a:srgbClr val="00B050"/>
                </a:solidFill>
              </a:rPr>
              <a:t>Realizácia  hodnotenia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2050" name="Picture 2" descr="C:\Users\admin\Pictures\vzdelávanie\images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0"/>
            <a:ext cx="857256" cy="714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54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1"/>
            <a:ext cx="7776863" cy="5516464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FontTx/>
              <a:buChar char="-"/>
            </a:pPr>
            <a:r>
              <a:rPr lang="sk-SK" sz="8000" b="1" dirty="0">
                <a:solidFill>
                  <a:srgbClr val="00B050"/>
                </a:solidFill>
              </a:rPr>
              <a:t>záverečná hodnotiaca </a:t>
            </a:r>
            <a:r>
              <a:rPr lang="sk-SK" sz="8000" b="1" dirty="0" smtClean="0">
                <a:solidFill>
                  <a:srgbClr val="00B050"/>
                </a:solidFill>
              </a:rPr>
              <a:t>správa - štruktúra</a:t>
            </a:r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sk-SK" sz="8000" dirty="0">
                <a:solidFill>
                  <a:schemeClr val="tx1"/>
                </a:solidFill>
              </a:rPr>
              <a:t>t</a:t>
            </a:r>
            <a:r>
              <a:rPr lang="sk-SK" sz="8000" dirty="0" smtClean="0">
                <a:solidFill>
                  <a:schemeClr val="tx1"/>
                </a:solidFill>
              </a:rPr>
              <a:t>itulná strana – povinné  logo Európskej únie 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odkaz na príslušný fond </a:t>
            </a:r>
          </a:p>
          <a:p>
            <a:pPr algn="l"/>
            <a:endParaRPr lang="sk-SK" sz="9600" dirty="0" smtClean="0">
              <a:solidFill>
                <a:schemeClr val="tx1"/>
              </a:solidFill>
            </a:endParaRPr>
          </a:p>
          <a:p>
            <a:pPr algn="l"/>
            <a:endParaRPr lang="sk-SK" sz="9600" dirty="0" smtClean="0">
              <a:solidFill>
                <a:schemeClr val="tx1"/>
              </a:solidFill>
            </a:endParaRPr>
          </a:p>
          <a:p>
            <a:pPr algn="l"/>
            <a:r>
              <a:rPr lang="sk-SK" sz="8000" dirty="0" smtClean="0">
                <a:solidFill>
                  <a:schemeClr val="tx1"/>
                </a:solidFill>
              </a:rPr>
              <a:t> - logo OP</a:t>
            </a:r>
          </a:p>
          <a:p>
            <a:pPr algn="l"/>
            <a:r>
              <a:rPr lang="sk-SK" sz="8000" dirty="0" smtClean="0">
                <a:solidFill>
                  <a:schemeClr val="tx1"/>
                </a:solidFill>
              </a:rPr>
              <a:t> nepovinné: logo zadávateľa, a pod.</a:t>
            </a:r>
          </a:p>
          <a:p>
            <a:pPr algn="l"/>
            <a:endParaRPr lang="sk-SK" sz="3200" dirty="0" smtClean="0">
              <a:solidFill>
                <a:schemeClr val="tx1"/>
              </a:solidFill>
            </a:endParaRPr>
          </a:p>
          <a:p>
            <a:pPr algn="l"/>
            <a:r>
              <a:rPr lang="sk-SK" sz="8000" dirty="0" smtClean="0">
                <a:solidFill>
                  <a:schemeClr val="tx1"/>
                </a:solidFill>
              </a:rPr>
              <a:t>- názov zadávateľa, názov hodnotenia, miesto, mesiac, rok odovzdania  </a:t>
            </a:r>
            <a:endParaRPr lang="sk-SK" sz="8000" dirty="0">
              <a:solidFill>
                <a:schemeClr val="tx1"/>
              </a:solidFill>
            </a:endParaRPr>
          </a:p>
          <a:p>
            <a:pPr marL="285750" indent="-285750" algn="l"/>
            <a:endParaRPr lang="sk-SK" sz="3200" dirty="0" smtClean="0">
              <a:solidFill>
                <a:schemeClr val="tx1"/>
              </a:solidFill>
            </a:endParaRPr>
          </a:p>
          <a:p>
            <a:pPr algn="l"/>
            <a:r>
              <a:rPr lang="sk-SK" sz="8000" dirty="0" smtClean="0">
                <a:solidFill>
                  <a:schemeClr val="tx1"/>
                </a:solidFill>
              </a:rPr>
              <a:t>- Úvod</a:t>
            </a:r>
          </a:p>
          <a:p>
            <a:pPr algn="l"/>
            <a:r>
              <a:rPr lang="sk-SK" sz="8000" dirty="0" smtClean="0">
                <a:solidFill>
                  <a:schemeClr val="tx1"/>
                </a:solidFill>
              </a:rPr>
              <a:t>     - Zhrnutie</a:t>
            </a:r>
          </a:p>
          <a:p>
            <a:pPr algn="l"/>
            <a:r>
              <a:rPr lang="sk-SK" sz="8000" dirty="0" smtClean="0">
                <a:solidFill>
                  <a:schemeClr val="tx1"/>
                </a:solidFill>
              </a:rPr>
              <a:t>         - Metodika</a:t>
            </a:r>
          </a:p>
          <a:p>
            <a:pPr algn="l"/>
            <a:r>
              <a:rPr lang="sk-SK" sz="8000" dirty="0" smtClean="0">
                <a:solidFill>
                  <a:schemeClr val="tx1"/>
                </a:solidFill>
              </a:rPr>
              <a:t>              - Analýza</a:t>
            </a:r>
          </a:p>
          <a:p>
            <a:pPr algn="l"/>
            <a:r>
              <a:rPr lang="sk-SK" sz="8000" dirty="0" smtClean="0">
                <a:solidFill>
                  <a:schemeClr val="tx1"/>
                </a:solidFill>
              </a:rPr>
              <a:t>                  - Hlavné zistenia</a:t>
            </a:r>
          </a:p>
          <a:p>
            <a:pPr algn="l"/>
            <a:r>
              <a:rPr lang="sk-SK" sz="8000" dirty="0" smtClean="0">
                <a:solidFill>
                  <a:schemeClr val="tx1"/>
                </a:solidFill>
              </a:rPr>
              <a:t>                       - Závery</a:t>
            </a:r>
          </a:p>
          <a:p>
            <a:pPr algn="l"/>
            <a:r>
              <a:rPr lang="sk-SK" sz="8000" dirty="0" smtClean="0">
                <a:solidFill>
                  <a:schemeClr val="tx1"/>
                </a:solidFill>
              </a:rPr>
              <a:t>                            - Odporúčania</a:t>
            </a:r>
          </a:p>
          <a:p>
            <a:pPr algn="l"/>
            <a:r>
              <a:rPr lang="sk-SK" sz="8000" dirty="0" smtClean="0">
                <a:solidFill>
                  <a:schemeClr val="tx1"/>
                </a:solidFill>
              </a:rPr>
              <a:t>                                  - Bibliografia</a:t>
            </a:r>
          </a:p>
          <a:p>
            <a:pPr algn="l"/>
            <a:r>
              <a:rPr lang="sk-SK" sz="8000" dirty="0" smtClean="0">
                <a:solidFill>
                  <a:schemeClr val="tx1"/>
                </a:solidFill>
              </a:rPr>
              <a:t>                                        - Prílohy</a:t>
            </a:r>
          </a:p>
          <a:p>
            <a:pPr algn="l"/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6200" b="1" dirty="0" smtClean="0">
              <a:solidFill>
                <a:srgbClr val="00B050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5000" b="1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5000" b="1" dirty="0" smtClean="0">
              <a:solidFill>
                <a:srgbClr val="00B050"/>
              </a:solidFill>
            </a:endParaRPr>
          </a:p>
          <a:p>
            <a:pPr marL="285750" indent="-285750" algn="l"/>
            <a:endParaRPr lang="sk-SK" sz="50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42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4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4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4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24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algn="ctr"/>
            <a:endParaRPr lang="sk-SK" sz="1800" dirty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r>
              <a:rPr lang="sk-SK" sz="1800" dirty="0" smtClean="0"/>
              <a:t>									</a:t>
            </a:r>
          </a:p>
          <a:p>
            <a:pPr algn="ctr"/>
            <a:endParaRPr lang="sk-SK" sz="1800" dirty="0" smtClean="0"/>
          </a:p>
          <a:p>
            <a:pPr algn="ctr"/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6861" cy="576064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solidFill>
                  <a:srgbClr val="00B050"/>
                </a:solidFill>
              </a:rPr>
              <a:t>Realizácia  hodnotenia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2050" name="Picture 2" descr="C:\Users\admin\Pictures\vzdelávanie\images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0"/>
            <a:ext cx="857256" cy="714380"/>
          </a:xfrm>
          <a:prstGeom prst="rect">
            <a:avLst/>
          </a:prstGeom>
          <a:noFill/>
        </p:spPr>
      </p:pic>
      <p:pic>
        <p:nvPicPr>
          <p:cNvPr id="1027" name="Picture 3" descr="C:\Users\admin\Pictures\vzdelávanie\index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67077" y="1619251"/>
            <a:ext cx="1061264" cy="923924"/>
          </a:xfrm>
          <a:prstGeom prst="rect">
            <a:avLst/>
          </a:prstGeom>
          <a:noFill/>
        </p:spPr>
      </p:pic>
      <p:pic>
        <p:nvPicPr>
          <p:cNvPr id="8" name="Picture 2" descr="C:\Users\admin\Pictures\vzdelávanie\index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5" y="1595439"/>
            <a:ext cx="981075" cy="878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9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5400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sk-SK" sz="8000" b="1" dirty="0" smtClean="0">
                <a:solidFill>
                  <a:srgbClr val="00B050"/>
                </a:solidFill>
              </a:rPr>
              <a:t>- pripomienkovanie</a:t>
            </a:r>
          </a:p>
          <a:p>
            <a:pPr marL="285750" indent="-285750" algn="l"/>
            <a:endParaRPr lang="sk-SK" sz="80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 pracovná skupina</a:t>
            </a:r>
          </a:p>
          <a:p>
            <a:pPr algn="l"/>
            <a:r>
              <a:rPr lang="sk-SK" sz="8000" dirty="0" smtClean="0">
                <a:solidFill>
                  <a:schemeClr val="tx1"/>
                </a:solidFill>
              </a:rPr>
              <a:t>-     partneri</a:t>
            </a:r>
          </a:p>
          <a:p>
            <a:pPr algn="l"/>
            <a:endParaRPr lang="sk-SK" sz="8000" dirty="0" smtClean="0">
              <a:solidFill>
                <a:schemeClr val="tx1"/>
              </a:solidFill>
            </a:endParaRPr>
          </a:p>
          <a:p>
            <a:pPr algn="l"/>
            <a:r>
              <a:rPr lang="sk-SK" sz="8000" dirty="0" smtClean="0">
                <a:solidFill>
                  <a:schemeClr val="tx1"/>
                </a:solidFill>
              </a:rPr>
              <a:t>-     písomná forma</a:t>
            </a:r>
          </a:p>
          <a:p>
            <a:pPr marL="571500" indent="-571500" algn="l">
              <a:buFontTx/>
              <a:buChar char="-"/>
            </a:pPr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 logika argumentov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 existencia dôkazov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 súlad so zadávacími podmienkami</a:t>
            </a:r>
          </a:p>
          <a:p>
            <a:pPr marL="285750" indent="-28575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 jazyková úprava</a:t>
            </a:r>
          </a:p>
          <a:p>
            <a:pPr marL="285750" indent="-285750" algn="l">
              <a:buFontTx/>
              <a:buChar char="-"/>
            </a:pPr>
            <a:endParaRPr lang="sk-SK" sz="8000" dirty="0" smtClean="0">
              <a:solidFill>
                <a:schemeClr val="tx1"/>
              </a:solidFill>
            </a:endParaRPr>
          </a:p>
          <a:p>
            <a:pPr algn="l"/>
            <a:r>
              <a:rPr lang="sk-SK" sz="8000" b="1" dirty="0" smtClean="0">
                <a:solidFill>
                  <a:srgbClr val="00B050"/>
                </a:solidFill>
              </a:rPr>
              <a:t>-    prezentácia záverov a odporúčaní</a:t>
            </a:r>
          </a:p>
          <a:p>
            <a:pPr algn="l"/>
            <a:endParaRPr lang="sk-SK" sz="8000" dirty="0" smtClean="0">
              <a:solidFill>
                <a:schemeClr val="tx1"/>
              </a:solidFill>
            </a:endParaRPr>
          </a:p>
          <a:p>
            <a:pPr marL="355600" indent="-355600" algn="l">
              <a:buFontTx/>
              <a:buChar char="-"/>
            </a:pPr>
            <a:r>
              <a:rPr lang="sk-SK" sz="8000" dirty="0" smtClean="0">
                <a:solidFill>
                  <a:schemeClr val="tx1"/>
                </a:solidFill>
              </a:rPr>
              <a:t>závery a odporúčania komunikované s relevantnými subjektmi</a:t>
            </a:r>
          </a:p>
          <a:p>
            <a:pPr marL="355600" indent="-355600" algn="l">
              <a:buFontTx/>
              <a:buChar char="-"/>
            </a:pPr>
            <a:r>
              <a:rPr lang="sk-SK" sz="8000" dirty="0">
                <a:solidFill>
                  <a:schemeClr val="tx1"/>
                </a:solidFill>
              </a:rPr>
              <a:t>p</a:t>
            </a:r>
            <a:r>
              <a:rPr lang="sk-SK" sz="8000" dirty="0" smtClean="0">
                <a:solidFill>
                  <a:schemeClr val="tx1"/>
                </a:solidFill>
              </a:rPr>
              <a:t>rezentácia výsledkov na MV, konferenciách, stretnutiach</a:t>
            </a:r>
          </a:p>
          <a:p>
            <a:pPr marL="355600" indent="-355600" algn="l">
              <a:buFontTx/>
              <a:buChar char="-"/>
            </a:pPr>
            <a:r>
              <a:rPr lang="sk-SK" sz="8000" dirty="0">
                <a:solidFill>
                  <a:schemeClr val="tx1"/>
                </a:solidFill>
              </a:rPr>
              <a:t>p</a:t>
            </a:r>
            <a:r>
              <a:rPr lang="sk-SK" sz="8000" dirty="0" smtClean="0">
                <a:solidFill>
                  <a:schemeClr val="tx1"/>
                </a:solidFill>
              </a:rPr>
              <a:t>ovinnosť zverejniť na webovom sídle</a:t>
            </a:r>
          </a:p>
          <a:p>
            <a:pPr marL="1143000" indent="-1143000" algn="l">
              <a:buFontTx/>
              <a:buChar char="-"/>
            </a:pPr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5000" b="1" dirty="0" smtClean="0">
              <a:solidFill>
                <a:srgbClr val="00B050"/>
              </a:solidFill>
            </a:endParaRPr>
          </a:p>
          <a:p>
            <a:pPr marL="285750" indent="-285750" algn="l"/>
            <a:endParaRPr lang="sk-SK" sz="50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42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4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4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4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24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algn="ctr"/>
            <a:endParaRPr lang="sk-SK" sz="1800" dirty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r>
              <a:rPr lang="sk-SK" sz="1800" dirty="0" smtClean="0"/>
              <a:t>									</a:t>
            </a:r>
          </a:p>
          <a:p>
            <a:pPr algn="ctr"/>
            <a:endParaRPr lang="sk-SK" sz="1800" dirty="0" smtClean="0"/>
          </a:p>
          <a:p>
            <a:pPr algn="ctr"/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6861" cy="576064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solidFill>
                  <a:srgbClr val="00B050"/>
                </a:solidFill>
              </a:rPr>
              <a:t>Realizácia  hodnotenia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2050" name="Picture 2" descr="C:\Users\admin\Pictures\vzdelávanie\images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0"/>
            <a:ext cx="857256" cy="714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5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5400600"/>
          </a:xfrm>
        </p:spPr>
        <p:txBody>
          <a:bodyPr>
            <a:normAutofit fontScale="92500" lnSpcReduction="20000"/>
          </a:bodyPr>
          <a:lstStyle/>
          <a:p>
            <a:pPr algn="l"/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5000" b="1" dirty="0" smtClean="0">
              <a:solidFill>
                <a:srgbClr val="00B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algn="ctr"/>
            <a:endParaRPr lang="sk-SK" sz="1800" dirty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r>
              <a:rPr lang="sk-SK" sz="1800" dirty="0" smtClean="0"/>
              <a:t>									</a:t>
            </a:r>
          </a:p>
          <a:p>
            <a:pPr algn="ctr"/>
            <a:endParaRPr lang="sk-SK" sz="1800" dirty="0" smtClean="0"/>
          </a:p>
          <a:p>
            <a:pPr algn="ctr"/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6861" cy="576064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Akčný plán implementácie odporúčaní 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1027" name="Picture 3" descr="C:\Users\juhasova\Pictures\červená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96" y="126846"/>
            <a:ext cx="814150" cy="6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21877"/>
              </p:ext>
            </p:extLst>
          </p:nvPr>
        </p:nvGraphicFramePr>
        <p:xfrm>
          <a:off x="293371" y="1283969"/>
          <a:ext cx="7469504" cy="269841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6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791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Názov opatrenia: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91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Dotknutý subjekt: 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Časový harmonogram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Odporúčanie</a:t>
                      </a:r>
                      <a:endParaRPr lang="sk-SK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Spolupráca</a:t>
                      </a:r>
                      <a:endParaRPr lang="sk-SK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Označenie</a:t>
                      </a:r>
                      <a:r>
                        <a:rPr lang="sk-SK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odpočtu</a:t>
                      </a:r>
                      <a:endParaRPr lang="sk-SK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effectLst/>
                        </a:rPr>
                        <a:t>Odpočet</a:t>
                      </a:r>
                      <a:endParaRPr lang="sk-SK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7200" y="261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304800" y="4114800"/>
            <a:ext cx="2621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 –   vykonať</a:t>
            </a:r>
          </a:p>
          <a:p>
            <a:r>
              <a:rPr lang="sk-SK" dirty="0" smtClean="0"/>
              <a:t>NP – neriešiteľný problém</a:t>
            </a:r>
          </a:p>
          <a:p>
            <a:r>
              <a:rPr lang="sk-SK" dirty="0" smtClean="0"/>
              <a:t>KZ – kozmetická zmena</a:t>
            </a:r>
          </a:p>
          <a:p>
            <a:r>
              <a:rPr lang="sk-SK" dirty="0" smtClean="0"/>
              <a:t>N -    neriešiť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90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7200" y="261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uhasova\Pictures\imagesL160MCQ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59" y="2549966"/>
            <a:ext cx="675461" cy="5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457200" y="940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753952" y="324840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  <a:p>
            <a:r>
              <a:rPr lang="sk-SK" dirty="0"/>
              <a:t>	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1752600" y="2362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FFCD15"/>
                </a:solidFill>
              </a:rPr>
              <a:t>  Kontrolné listy 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8535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2411691"/>
          </a:xfrm>
        </p:spPr>
        <p:txBody>
          <a:bodyPr>
            <a:normAutofit fontScale="40000" lnSpcReduction="20000"/>
          </a:bodyPr>
          <a:lstStyle/>
          <a:p>
            <a:pPr algn="l"/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5000" b="1" dirty="0" smtClean="0">
              <a:solidFill>
                <a:srgbClr val="00B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algn="ctr"/>
            <a:endParaRPr lang="sk-SK" sz="1800" dirty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r>
              <a:rPr lang="sk-SK" sz="1800" dirty="0" smtClean="0"/>
              <a:t>									</a:t>
            </a:r>
          </a:p>
          <a:p>
            <a:pPr algn="ctr"/>
            <a:endParaRPr lang="sk-SK" sz="1800" dirty="0" smtClean="0"/>
          </a:p>
          <a:p>
            <a:pPr algn="ctr"/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6861" cy="576064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solidFill>
                  <a:srgbClr val="FFCD15"/>
                </a:solidFill>
              </a:rPr>
              <a:t>Kontrolné listy  </a:t>
            </a:r>
            <a:endParaRPr lang="sk-SK" b="1" dirty="0">
              <a:solidFill>
                <a:srgbClr val="FFCD15"/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7200" y="261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uhasova\Pictures\imagesL160MCQ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09" y="244916"/>
            <a:ext cx="675461" cy="5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295275" y="940079"/>
            <a:ext cx="733424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CD15"/>
                </a:solidFill>
              </a:rPr>
              <a:t>Kontrolný list kvality hodnotiaceho procesu pre externé hodnotenie </a:t>
            </a:r>
          </a:p>
          <a:p>
            <a:endParaRPr lang="sk-SK" sz="800" b="1" dirty="0" smtClean="0">
              <a:solidFill>
                <a:srgbClr val="FFCD15"/>
              </a:solidFill>
            </a:endParaRPr>
          </a:p>
          <a:p>
            <a:r>
              <a:rPr lang="sk-SK" b="1" dirty="0" smtClean="0">
                <a:solidFill>
                  <a:srgbClr val="FFCD15"/>
                </a:solidFill>
              </a:rPr>
              <a:t>1. Plánovanie a príprava hodnotiacich aktivít </a:t>
            </a:r>
            <a:endParaRPr lang="sk-SK" dirty="0" smtClean="0">
              <a:solidFill>
                <a:srgbClr val="FFCD15"/>
              </a:solidFill>
            </a:endParaRPr>
          </a:p>
          <a:p>
            <a:r>
              <a:rPr lang="sk-SK" dirty="0" smtClean="0"/>
              <a:t>    Toto kritérium vyjadruje ako dostatočne sú vytvorené podmienky pre </a:t>
            </a:r>
          </a:p>
          <a:p>
            <a:r>
              <a:rPr lang="sk-SK" dirty="0" smtClean="0"/>
              <a:t>    jednotlivé hodnotiace aktivity. </a:t>
            </a:r>
          </a:p>
          <a:p>
            <a:r>
              <a:rPr lang="sk-SK" b="1" dirty="0" smtClean="0"/>
              <a:t>   </a:t>
            </a:r>
          </a:p>
          <a:p>
            <a:r>
              <a:rPr lang="sk-SK" b="1" dirty="0" smtClean="0"/>
              <a:t>    </a:t>
            </a:r>
            <a:r>
              <a:rPr lang="sk-SK" i="1" dirty="0" smtClean="0"/>
              <a:t>Boli dostatočne vytvorené podmienky pre plánovanie a prípravu</a:t>
            </a:r>
          </a:p>
          <a:p>
            <a:r>
              <a:rPr lang="sk-SK" i="1" dirty="0" smtClean="0"/>
              <a:t>    hodnotiacich aktivít? </a:t>
            </a:r>
            <a:r>
              <a:rPr lang="sk-SK" dirty="0" smtClean="0"/>
              <a:t>    		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239602" y="3162300"/>
            <a:ext cx="75713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CD15"/>
                </a:solidFill>
              </a:rPr>
              <a:t>2</a:t>
            </a:r>
            <a:r>
              <a:rPr lang="sk-SK" b="1" dirty="0">
                <a:solidFill>
                  <a:srgbClr val="FFCD15"/>
                </a:solidFill>
              </a:rPr>
              <a:t>. Tvorba zadávacích podmienok </a:t>
            </a:r>
            <a:endParaRPr lang="sk-SK" dirty="0">
              <a:solidFill>
                <a:srgbClr val="FFCD15"/>
              </a:solidFill>
            </a:endParaRPr>
          </a:p>
          <a:p>
            <a:r>
              <a:rPr lang="sk-SK" dirty="0" smtClean="0"/>
              <a:t>    Toto kritérium je spojené s procesom tvorby zadávacích podmienok. </a:t>
            </a:r>
          </a:p>
          <a:p>
            <a:r>
              <a:rPr lang="sk-SK" dirty="0" smtClean="0"/>
              <a:t>    Jednotlivé aktivity v rámci tohto procesu majú prispieť k vymedzeniu a </a:t>
            </a:r>
          </a:p>
          <a:p>
            <a:r>
              <a:rPr lang="sk-SK" dirty="0" smtClean="0"/>
              <a:t>    definovaniu jednotlivých častí zadávacích podmienok, ktoré budú odrážať </a:t>
            </a:r>
          </a:p>
          <a:p>
            <a:r>
              <a:rPr lang="sk-SK" dirty="0" smtClean="0"/>
              <a:t>    hlavné dôvody prípravy, realizácie, zamerania a smerovania hodnotenia. </a:t>
            </a:r>
          </a:p>
          <a:p>
            <a:endParaRPr lang="sk-SK" dirty="0" smtClean="0"/>
          </a:p>
          <a:p>
            <a:pPr marL="180975"/>
            <a:r>
              <a:rPr lang="sk-SK" i="1" dirty="0" smtClean="0"/>
              <a:t>Prispeli aktivity spojené s vypracovaním zadávacích podmienok k jasnému, </a:t>
            </a:r>
          </a:p>
          <a:p>
            <a:pPr marL="180975"/>
            <a:r>
              <a:rPr lang="sk-SK" i="1" dirty="0" smtClean="0"/>
              <a:t>zrozumiteľnému a adresnému vymedzeniu jednotlivých jeho prvkov/častí </a:t>
            </a:r>
          </a:p>
          <a:p>
            <a:pPr marL="180975"/>
            <a:r>
              <a:rPr lang="sk-SK" i="1" dirty="0" smtClean="0"/>
              <a:t>zadávacích podmienok? </a:t>
            </a:r>
          </a:p>
          <a:p>
            <a:r>
              <a:rPr lang="sk-SK" dirty="0"/>
              <a:t>	</a:t>
            </a:r>
          </a:p>
          <a:p>
            <a:r>
              <a:rPr lang="sk-S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535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2411691"/>
          </a:xfrm>
        </p:spPr>
        <p:txBody>
          <a:bodyPr>
            <a:normAutofit fontScale="40000" lnSpcReduction="20000"/>
          </a:bodyPr>
          <a:lstStyle/>
          <a:p>
            <a:pPr algn="l"/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5000" b="1" dirty="0" smtClean="0">
              <a:solidFill>
                <a:srgbClr val="00B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algn="ctr"/>
            <a:endParaRPr lang="sk-SK" sz="1800" dirty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r>
              <a:rPr lang="sk-SK" sz="1800" dirty="0" smtClean="0"/>
              <a:t>									</a:t>
            </a:r>
          </a:p>
          <a:p>
            <a:pPr algn="ctr"/>
            <a:endParaRPr lang="sk-SK" sz="1800" dirty="0" smtClean="0"/>
          </a:p>
          <a:p>
            <a:pPr algn="ctr"/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6861" cy="576064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solidFill>
                  <a:srgbClr val="FFCD15"/>
                </a:solidFill>
              </a:rPr>
              <a:t>Kontrolné listy</a:t>
            </a:r>
            <a:endParaRPr lang="sk-SK" b="1" dirty="0">
              <a:solidFill>
                <a:srgbClr val="FFCD15"/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7200" y="261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uhasova\Pictures\imagesL160MCQ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09" y="100435"/>
            <a:ext cx="797991" cy="61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457200" y="940079"/>
            <a:ext cx="718530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CD15"/>
                </a:solidFill>
              </a:rPr>
              <a:t>3</a:t>
            </a:r>
            <a:r>
              <a:rPr lang="sk-SK" b="1" dirty="0">
                <a:solidFill>
                  <a:srgbClr val="FFCD15"/>
                </a:solidFill>
              </a:rPr>
              <a:t>. Výber hodnotiteľa </a:t>
            </a:r>
            <a:endParaRPr lang="sk-SK" dirty="0">
              <a:solidFill>
                <a:srgbClr val="FFCD15"/>
              </a:solidFill>
            </a:endParaRPr>
          </a:p>
          <a:p>
            <a:r>
              <a:rPr lang="sk-SK" dirty="0" smtClean="0"/>
              <a:t>    Toto kritérium je spojené s dodržiavaním legislatívy SR za účelom</a:t>
            </a:r>
          </a:p>
          <a:p>
            <a:r>
              <a:rPr lang="sk-SK" dirty="0" smtClean="0"/>
              <a:t>    výberu hodnotiteľa a s následným uzavretím zmluvy medzi zadávateľom </a:t>
            </a:r>
          </a:p>
          <a:p>
            <a:r>
              <a:rPr lang="sk-SK" dirty="0" smtClean="0"/>
              <a:t>    a úspešným uchádzačom.</a:t>
            </a:r>
          </a:p>
          <a:p>
            <a:endParaRPr lang="sk-SK" sz="800" b="1" dirty="0" smtClean="0"/>
          </a:p>
          <a:p>
            <a:pPr indent="180975"/>
            <a:r>
              <a:rPr lang="sk-SK" i="1" dirty="0" smtClean="0"/>
              <a:t>Prebehol </a:t>
            </a:r>
            <a:r>
              <a:rPr lang="sk-SK" i="1" dirty="0"/>
              <a:t>výberový proces a následné uzavretie zmluvy s úspešným </a:t>
            </a:r>
            <a:endParaRPr lang="sk-SK" i="1" dirty="0" smtClean="0"/>
          </a:p>
          <a:p>
            <a:pPr indent="180975"/>
            <a:r>
              <a:rPr lang="sk-SK" i="1" dirty="0" smtClean="0"/>
              <a:t>uchádzačom </a:t>
            </a:r>
            <a:r>
              <a:rPr lang="sk-SK" i="1" dirty="0"/>
              <a:t>v súlade s platnou legislatívou SR? </a:t>
            </a:r>
            <a:r>
              <a:rPr lang="sk-SK" dirty="0"/>
              <a:t>	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32523" y="2857104"/>
            <a:ext cx="671972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CD15"/>
                </a:solidFill>
              </a:rPr>
              <a:t>4</a:t>
            </a:r>
            <a:r>
              <a:rPr lang="sk-SK" b="1" dirty="0">
                <a:solidFill>
                  <a:srgbClr val="FFCD15"/>
                </a:solidFill>
              </a:rPr>
              <a:t>. Úvodné stretnutie a tvorba úvodnej správy </a:t>
            </a:r>
            <a:endParaRPr lang="sk-SK" dirty="0">
              <a:solidFill>
                <a:srgbClr val="FFCD15"/>
              </a:solidFill>
            </a:endParaRPr>
          </a:p>
          <a:p>
            <a:pPr indent="180975"/>
            <a:r>
              <a:rPr lang="sk-SK" dirty="0" smtClean="0"/>
              <a:t>Toto kritérium je spojené s vypracovaním úvodnej správy, ktoré </a:t>
            </a:r>
          </a:p>
          <a:p>
            <a:pPr indent="180975"/>
            <a:r>
              <a:rPr lang="sk-SK" dirty="0" smtClean="0"/>
              <a:t>nasleduje po úvodnom stretnutí zadávateľa s hodnotiteľom, </a:t>
            </a:r>
          </a:p>
          <a:p>
            <a:pPr indent="180975"/>
            <a:r>
              <a:rPr lang="sk-SK" dirty="0" smtClean="0"/>
              <a:t>ktorého účelom je prerokovanie zadania.	</a:t>
            </a:r>
          </a:p>
          <a:p>
            <a:pPr indent="180975"/>
            <a:endParaRPr lang="sk-SK" sz="800" i="1" dirty="0" smtClean="0"/>
          </a:p>
          <a:p>
            <a:pPr indent="180975"/>
            <a:r>
              <a:rPr lang="sk-SK" i="1" dirty="0" smtClean="0"/>
              <a:t>Spĺňa úvodná správa, vypracovaná na základe úvodného stretnutia, </a:t>
            </a:r>
          </a:p>
          <a:p>
            <a:pPr indent="180975"/>
            <a:r>
              <a:rPr lang="sk-SK" i="1" dirty="0" smtClean="0"/>
              <a:t>požiadavky zadávateľa na predmetné hodnotenie? </a:t>
            </a:r>
            <a:endParaRPr lang="sk-SK" i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392696" y="4740674"/>
            <a:ext cx="76566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CD15"/>
                </a:solidFill>
              </a:rPr>
              <a:t>5. Proces realizácie predmetného hodnotenia </a:t>
            </a:r>
            <a:r>
              <a:rPr lang="sk-SK" dirty="0" smtClean="0">
                <a:solidFill>
                  <a:srgbClr val="FFCD15"/>
                </a:solidFill>
              </a:rPr>
              <a:t>	</a:t>
            </a:r>
          </a:p>
          <a:p>
            <a:r>
              <a:rPr lang="sk-SK" dirty="0" smtClean="0"/>
              <a:t>    Toto </a:t>
            </a:r>
            <a:r>
              <a:rPr lang="sk-SK" dirty="0"/>
              <a:t>kritérium je spojené s aktivitami, ktoré je nevyhnutné vykonať </a:t>
            </a:r>
            <a:r>
              <a:rPr lang="sk-SK" dirty="0" smtClean="0"/>
              <a:t>v procese </a:t>
            </a:r>
          </a:p>
          <a:p>
            <a:r>
              <a:rPr lang="sk-SK" dirty="0" smtClean="0"/>
              <a:t>    realizácie hodnotenia. </a:t>
            </a:r>
          </a:p>
          <a:p>
            <a:endParaRPr lang="sk-SK" sz="800" dirty="0" smtClean="0"/>
          </a:p>
          <a:p>
            <a:r>
              <a:rPr lang="sk-SK" i="1" dirty="0" smtClean="0"/>
              <a:t>   Boli dodržané všetky aktivity spojené s realizáciou hodnotenia?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87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2411691"/>
          </a:xfrm>
        </p:spPr>
        <p:txBody>
          <a:bodyPr>
            <a:normAutofit fontScale="40000" lnSpcReduction="20000"/>
          </a:bodyPr>
          <a:lstStyle/>
          <a:p>
            <a:pPr algn="l"/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5000" b="1" dirty="0" smtClean="0">
              <a:solidFill>
                <a:srgbClr val="00B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algn="ctr"/>
            <a:endParaRPr lang="sk-SK" sz="1800" dirty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r>
              <a:rPr lang="sk-SK" sz="1800" dirty="0" smtClean="0"/>
              <a:t>									</a:t>
            </a:r>
          </a:p>
          <a:p>
            <a:pPr algn="ctr"/>
            <a:endParaRPr lang="sk-SK" sz="1800" dirty="0" smtClean="0"/>
          </a:p>
          <a:p>
            <a:pPr algn="ctr"/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6861" cy="576064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solidFill>
                  <a:srgbClr val="FFCD15"/>
                </a:solidFill>
              </a:rPr>
              <a:t>Kontrolné listy</a:t>
            </a:r>
            <a:endParaRPr lang="sk-SK" b="1" dirty="0">
              <a:solidFill>
                <a:srgbClr val="FFCD15"/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7200" y="261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uhasova\Pictures\imagesL160MCQ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09" y="100435"/>
            <a:ext cx="797991" cy="61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457200" y="940079"/>
            <a:ext cx="7983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CD15"/>
                </a:solidFill>
              </a:rPr>
              <a:t>6</a:t>
            </a:r>
            <a:r>
              <a:rPr lang="sk-SK" b="1" dirty="0">
                <a:solidFill>
                  <a:srgbClr val="FFCD15"/>
                </a:solidFill>
              </a:rPr>
              <a:t>. Odovzdanie záverečnej hodnotiacej správy </a:t>
            </a:r>
            <a:endParaRPr lang="sk-SK" dirty="0">
              <a:solidFill>
                <a:srgbClr val="FFCD15"/>
              </a:solidFill>
            </a:endParaRPr>
          </a:p>
          <a:p>
            <a:r>
              <a:rPr lang="sk-SK" dirty="0" smtClean="0"/>
              <a:t>    Toto kritérium je spojené s posúdením štruktúry a kvality záverečnej hodnotiacej </a:t>
            </a:r>
          </a:p>
          <a:p>
            <a:r>
              <a:rPr lang="sk-SK" dirty="0" smtClean="0"/>
              <a:t>    správy. </a:t>
            </a:r>
            <a:r>
              <a:rPr lang="sk-SK" dirty="0"/>
              <a:t>	</a:t>
            </a:r>
          </a:p>
          <a:p>
            <a:endParaRPr lang="sk-SK" sz="800" b="1" dirty="0" smtClean="0"/>
          </a:p>
          <a:p>
            <a:r>
              <a:rPr lang="sk-SK" i="1" dirty="0" smtClean="0"/>
              <a:t>    Má </a:t>
            </a:r>
            <a:r>
              <a:rPr lang="sk-SK" i="1" dirty="0"/>
              <a:t>odovzdaná záverečná hodnotiaca správa náležitú štruktúru a kvalitu?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457200" y="2407486"/>
            <a:ext cx="70591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CD15"/>
                </a:solidFill>
              </a:rPr>
              <a:t>7</a:t>
            </a:r>
            <a:r>
              <a:rPr lang="sk-SK" b="1" dirty="0">
                <a:solidFill>
                  <a:srgbClr val="FFCD15"/>
                </a:solidFill>
              </a:rPr>
              <a:t>. Využitie hodnotení pri riadení OP/HP/EŠIF </a:t>
            </a:r>
            <a:r>
              <a:rPr lang="sk-SK" dirty="0"/>
              <a:t>	</a:t>
            </a:r>
          </a:p>
          <a:p>
            <a:r>
              <a:rPr lang="sk-SK" dirty="0" smtClean="0"/>
              <a:t>    Toto kritérium je spojené s použitím výsledkov hodnotenia v riadiacom,</a:t>
            </a:r>
          </a:p>
          <a:p>
            <a:r>
              <a:rPr lang="sk-SK" dirty="0" smtClean="0"/>
              <a:t>    rozhodovacom a politickom procese OP/HP/EŠIF.</a:t>
            </a:r>
          </a:p>
          <a:p>
            <a:endParaRPr lang="sk-SK" sz="800" dirty="0" smtClean="0"/>
          </a:p>
          <a:p>
            <a:r>
              <a:rPr lang="sk-SK" i="1" dirty="0" smtClean="0"/>
              <a:t>    Boli </a:t>
            </a:r>
            <a:r>
              <a:rPr lang="sk-SK" i="1" dirty="0"/>
              <a:t>výsledky hodnotenia použité náležitým spôsobom? </a:t>
            </a:r>
            <a:r>
              <a:rPr lang="sk-SK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6653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5400600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sk-SK" sz="2600" dirty="0" smtClean="0">
                <a:solidFill>
                  <a:schemeClr val="tx1"/>
                </a:solidFill>
              </a:rPr>
              <a:t>programové obdobie 2014 – 2020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600" dirty="0" smtClean="0">
                <a:solidFill>
                  <a:schemeClr val="tx1"/>
                </a:solidFill>
              </a:rPr>
              <a:t>nariadenie Európskeho Parlamentu a Rady č.  1303/2013  zo 17. decembra 2013, ktorým sa stanovujú spoločné ustanovenia... VŠEOBECNÉ NARIADENIE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sk-SK" sz="2600" dirty="0" smtClean="0">
              <a:solidFill>
                <a:schemeClr val="tx1"/>
              </a:solidFill>
            </a:endParaRPr>
          </a:p>
          <a:p>
            <a:pPr algn="ctr"/>
            <a:r>
              <a:rPr lang="sk-SK" sz="2600" b="1" dirty="0" smtClean="0">
                <a:solidFill>
                  <a:schemeClr val="tx1"/>
                </a:solidFill>
              </a:rPr>
              <a:t>Čl. 54 – 57 </a:t>
            </a:r>
          </a:p>
          <a:p>
            <a:pPr algn="ctr"/>
            <a:r>
              <a:rPr lang="sk-SK" sz="2600" dirty="0" smtClean="0">
                <a:solidFill>
                  <a:schemeClr val="tx1"/>
                </a:solidFill>
              </a:rPr>
              <a:t>všeobecné ustanovenia</a:t>
            </a:r>
          </a:p>
          <a:p>
            <a:pPr algn="ctr"/>
            <a:r>
              <a:rPr lang="sk-SK" sz="2600" dirty="0" smtClean="0">
                <a:solidFill>
                  <a:schemeClr val="tx1"/>
                </a:solidFill>
              </a:rPr>
              <a:t>ex </a:t>
            </a:r>
            <a:r>
              <a:rPr lang="sk-SK" sz="2600" dirty="0" err="1" smtClean="0">
                <a:solidFill>
                  <a:schemeClr val="tx1"/>
                </a:solidFill>
              </a:rPr>
              <a:t>ante</a:t>
            </a:r>
            <a:r>
              <a:rPr lang="sk-SK" sz="2600" dirty="0" smtClean="0">
                <a:solidFill>
                  <a:schemeClr val="tx1"/>
                </a:solidFill>
              </a:rPr>
              <a:t> hodnotenie</a:t>
            </a:r>
          </a:p>
          <a:p>
            <a:pPr algn="ctr"/>
            <a:r>
              <a:rPr lang="sk-SK" sz="2600" dirty="0" smtClean="0">
                <a:solidFill>
                  <a:schemeClr val="tx1"/>
                </a:solidFill>
              </a:rPr>
              <a:t>hodnotenie počas programového obdobia</a:t>
            </a:r>
          </a:p>
          <a:p>
            <a:pPr algn="ctr"/>
            <a:r>
              <a:rPr lang="sk-SK" sz="2600" dirty="0" smtClean="0">
                <a:solidFill>
                  <a:schemeClr val="tx1"/>
                </a:solidFill>
              </a:rPr>
              <a:t>ex post hodnotenie</a:t>
            </a:r>
          </a:p>
          <a:p>
            <a:pPr marL="457200" indent="-457200" algn="ctr"/>
            <a:endParaRPr lang="sk-SK" sz="2600" dirty="0" smtClean="0">
              <a:solidFill>
                <a:schemeClr val="tx1"/>
              </a:solidFill>
            </a:endParaRPr>
          </a:p>
          <a:p>
            <a:pPr algn="ctr"/>
            <a:r>
              <a:rPr lang="sk-SK" sz="2600" b="1" dirty="0" smtClean="0">
                <a:solidFill>
                  <a:schemeClr val="tx1"/>
                </a:solidFill>
              </a:rPr>
              <a:t>Čl. 114</a:t>
            </a:r>
          </a:p>
          <a:p>
            <a:pPr algn="ctr"/>
            <a:r>
              <a:rPr lang="sk-SK" sz="2600" dirty="0" smtClean="0">
                <a:solidFill>
                  <a:schemeClr val="tx1"/>
                </a:solidFill>
              </a:rPr>
              <a:t>hodnotenie (plány hodnotení a správa)</a:t>
            </a:r>
          </a:p>
          <a:p>
            <a:pPr marL="285750" indent="-285750" algn="l"/>
            <a:endParaRPr lang="sk-SK" sz="2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600" dirty="0" smtClean="0">
                <a:solidFill>
                  <a:schemeClr val="tx1"/>
                </a:solidFill>
              </a:rPr>
              <a:t>Usmernenie k monitorovaniu a hodnoteniu politiky súdržnosti EÚ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600" dirty="0" smtClean="0">
                <a:solidFill>
                  <a:schemeClr val="tx1"/>
                </a:solidFill>
              </a:rPr>
              <a:t>Usmernenie k monitorovaniu a hodnoteniu pre programové obdobie 2014 – 2020 </a:t>
            </a:r>
            <a:r>
              <a:rPr lang="sk-SK" sz="1800" dirty="0" smtClean="0">
                <a:solidFill>
                  <a:schemeClr val="tx1"/>
                </a:solidFill>
              </a:rPr>
              <a:t>                                                                   </a:t>
            </a:r>
          </a:p>
          <a:p>
            <a:pPr marL="285750" indent="-285750" algn="l"/>
            <a:r>
              <a:rPr lang="sk-SK" sz="1800" dirty="0" smtClean="0">
                <a:solidFill>
                  <a:schemeClr val="tx1"/>
                </a:solidFill>
              </a:rPr>
              <a:t>						          </a:t>
            </a:r>
            <a:r>
              <a:rPr lang="sk-SK" sz="1600" dirty="0" smtClean="0">
                <a:solidFill>
                  <a:schemeClr val="tx1"/>
                </a:solidFill>
              </a:rPr>
              <a:t> 							        http://www.partnerskadohoda.gov.sk/hodnotenie-esif/</a:t>
            </a:r>
            <a:endParaRPr lang="sk-SK" sz="1600" dirty="0">
              <a:solidFill>
                <a:schemeClr val="tx1"/>
              </a:solidFill>
            </a:endParaRPr>
          </a:p>
          <a:p>
            <a:pPr algn="ctr"/>
            <a:endParaRPr lang="sk-SK" sz="1800" b="1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6861" cy="576064"/>
          </a:xfrm>
        </p:spPr>
        <p:txBody>
          <a:bodyPr>
            <a:normAutofit/>
          </a:bodyPr>
          <a:lstStyle/>
          <a:p>
            <a:pPr algn="l"/>
            <a:r>
              <a:rPr lang="sk-SK" dirty="0" smtClean="0"/>
              <a:t> </a:t>
            </a:r>
            <a:r>
              <a:rPr lang="sk-SK" b="1" dirty="0" smtClean="0"/>
              <a:t>Trochu teórie </a:t>
            </a:r>
            <a:endParaRPr lang="sk-SK" b="1" dirty="0"/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</p:spTree>
    <p:extLst>
      <p:ext uri="{BB962C8B-B14F-4D97-AF65-F5344CB8AC3E}">
        <p14:creationId xmlns:p14="http://schemas.microsoft.com/office/powerpoint/2010/main" val="15428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2411691"/>
          </a:xfrm>
        </p:spPr>
        <p:txBody>
          <a:bodyPr>
            <a:normAutofit fontScale="40000" lnSpcReduction="20000"/>
          </a:bodyPr>
          <a:lstStyle/>
          <a:p>
            <a:pPr algn="l"/>
            <a:endParaRPr lang="sk-SK" sz="8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sk-SK" sz="5000" b="1" dirty="0" smtClean="0">
              <a:solidFill>
                <a:srgbClr val="00B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algn="ctr"/>
            <a:endParaRPr lang="sk-SK" sz="1800" dirty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r>
              <a:rPr lang="sk-SK" sz="1800" dirty="0" smtClean="0"/>
              <a:t>									</a:t>
            </a:r>
          </a:p>
          <a:p>
            <a:pPr algn="ctr"/>
            <a:endParaRPr lang="sk-SK" sz="1800" dirty="0" smtClean="0"/>
          </a:p>
          <a:p>
            <a:pPr algn="ctr"/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6861" cy="576064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solidFill>
                  <a:srgbClr val="FFCD15"/>
                </a:solidFill>
              </a:rPr>
              <a:t>Kontrolné listy</a:t>
            </a:r>
            <a:endParaRPr lang="sk-SK" b="1" dirty="0">
              <a:solidFill>
                <a:srgbClr val="FFCD15"/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7200" y="261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uhasova\Pictures\imagesL160MCQ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09" y="100435"/>
            <a:ext cx="797991" cy="61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457200" y="940079"/>
            <a:ext cx="76178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CD15"/>
                </a:solidFill>
              </a:rPr>
              <a:t>Kontrolný list záverečnej hodnotiacej správy </a:t>
            </a:r>
            <a:endParaRPr lang="sk-SK" dirty="0" smtClean="0">
              <a:solidFill>
                <a:srgbClr val="FFCD15"/>
              </a:solidFill>
            </a:endParaRPr>
          </a:p>
          <a:p>
            <a:pPr algn="just"/>
            <a:r>
              <a:rPr lang="sk-SK" dirty="0" smtClean="0"/>
              <a:t>Kontrolný list záverečnej hodnotiacej správy vypĺňa manažér hodnotenia, </a:t>
            </a:r>
          </a:p>
          <a:p>
            <a:pPr algn="just"/>
            <a:r>
              <a:rPr lang="sk-SK" dirty="0" smtClean="0"/>
              <a:t>príp. členovia pracovnej skupiny pre riadenie hodnotenia, pred odovzdaním </a:t>
            </a:r>
          </a:p>
          <a:p>
            <a:pPr algn="just"/>
            <a:r>
              <a:rPr lang="sk-SK" dirty="0" smtClean="0"/>
              <a:t>finálnej verzie záverečnej hodnotiacej správy,  za účelom uistenia sa, že</a:t>
            </a:r>
          </a:p>
          <a:p>
            <a:pPr algn="just"/>
            <a:r>
              <a:rPr lang="sk-SK" dirty="0" smtClean="0"/>
              <a:t> záverečná hodnotiaca správa má všetky dôležité náležitosti, </a:t>
            </a:r>
            <a:r>
              <a:rPr lang="sk-SK" dirty="0" err="1" smtClean="0"/>
              <a:t>t,j</a:t>
            </a:r>
            <a:r>
              <a:rPr lang="sk-SK" dirty="0" smtClean="0"/>
              <a:t>. či je rozdelená</a:t>
            </a:r>
          </a:p>
          <a:p>
            <a:pPr algn="just"/>
            <a:r>
              <a:rPr lang="sk-SK" dirty="0" smtClean="0"/>
              <a:t> podľa štandardnej štruktúry a jej hlavné časti po obsahovej stránke vymedzujú,</a:t>
            </a:r>
          </a:p>
          <a:p>
            <a:pPr algn="just"/>
            <a:r>
              <a:rPr lang="sk-SK" dirty="0" smtClean="0"/>
              <a:t> definujú prvky uvedené v kontrolnom liste.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653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5400600"/>
          </a:xfrm>
        </p:spPr>
        <p:txBody>
          <a:bodyPr>
            <a:normAutofit fontScale="55000" lnSpcReduction="20000"/>
          </a:bodyPr>
          <a:lstStyle/>
          <a:p>
            <a:pPr algn="l"/>
            <a:endParaRPr lang="sk-SK" sz="8000" dirty="0" smtClean="0">
              <a:solidFill>
                <a:schemeClr val="tx1"/>
              </a:solidFill>
            </a:endParaRPr>
          </a:p>
          <a:p>
            <a:pPr algn="l"/>
            <a:r>
              <a:rPr lang="sk-SK" sz="5000" b="1" dirty="0" smtClean="0">
                <a:solidFill>
                  <a:srgbClr val="00B050"/>
                </a:solidFill>
              </a:rPr>
              <a:t>                           </a:t>
            </a:r>
          </a:p>
          <a:p>
            <a:pPr algn="l"/>
            <a:r>
              <a:rPr lang="sk-SK" sz="5000" b="1" dirty="0">
                <a:solidFill>
                  <a:srgbClr val="00B050"/>
                </a:solidFill>
              </a:rPr>
              <a:t>	</a:t>
            </a:r>
            <a:r>
              <a:rPr lang="sk-SK" sz="5000" b="1" dirty="0" smtClean="0">
                <a:solidFill>
                  <a:srgbClr val="00B050"/>
                </a:solidFill>
              </a:rPr>
              <a:t>	</a:t>
            </a:r>
            <a:r>
              <a:rPr lang="sk-SK" sz="6400" b="1" dirty="0" smtClean="0">
                <a:solidFill>
                  <a:srgbClr val="00B050"/>
                </a:solidFill>
              </a:rPr>
              <a:t>    </a:t>
            </a:r>
            <a:r>
              <a:rPr lang="sk-SK" sz="6400" b="1" dirty="0" smtClean="0">
                <a:solidFill>
                  <a:schemeClr val="tx1"/>
                </a:solidFill>
              </a:rPr>
              <a:t>Ďakujem za pozornosť</a:t>
            </a:r>
          </a:p>
          <a:p>
            <a:pPr algn="l"/>
            <a:endParaRPr lang="sk-SK" sz="5000" b="1" dirty="0">
              <a:solidFill>
                <a:schemeClr val="tx1"/>
              </a:solidFill>
            </a:endParaRPr>
          </a:p>
          <a:p>
            <a:pPr algn="l"/>
            <a:endParaRPr lang="sk-SK" sz="5000" b="1" dirty="0" smtClean="0">
              <a:solidFill>
                <a:schemeClr val="tx1"/>
              </a:solidFill>
            </a:endParaRPr>
          </a:p>
          <a:p>
            <a:pPr algn="l"/>
            <a:endParaRPr lang="sk-SK" sz="5000" b="1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algn="ctr"/>
            <a:endParaRPr lang="sk-SK" sz="1800" dirty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endParaRPr lang="sk-SK" sz="1800" dirty="0" smtClean="0"/>
          </a:p>
          <a:p>
            <a:pPr algn="ctr"/>
            <a:r>
              <a:rPr lang="sk-SK" sz="1800" dirty="0" smtClean="0"/>
              <a:t>									</a:t>
            </a:r>
          </a:p>
          <a:p>
            <a:pPr algn="ctr"/>
            <a:endParaRPr lang="sk-SK" sz="1800" dirty="0" smtClean="0"/>
          </a:p>
          <a:p>
            <a:pPr algn="ctr"/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6861" cy="576064"/>
          </a:xfrm>
        </p:spPr>
        <p:txBody>
          <a:bodyPr>
            <a:normAutofit/>
          </a:bodyPr>
          <a:lstStyle/>
          <a:p>
            <a:pPr algn="l"/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7200" y="261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041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9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896548" cy="5400600"/>
          </a:xfrm>
        </p:spPr>
        <p:txBody>
          <a:bodyPr>
            <a:normAutofit fontScale="85000" lnSpcReduction="20000"/>
          </a:bodyPr>
          <a:lstStyle/>
          <a:p>
            <a:pPr marL="285750" indent="-285750" algn="l"/>
            <a:r>
              <a:rPr lang="sk-SK" sz="2000" b="1" dirty="0" smtClean="0"/>
              <a:t>Členenie hodnotení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čas: 		        </a:t>
            </a:r>
            <a:r>
              <a:rPr lang="sk-SK" sz="2000" i="1" u="sng" dirty="0" smtClean="0">
                <a:solidFill>
                  <a:schemeClr val="tx1"/>
                </a:solidFill>
              </a:rPr>
              <a:t>predbežné</a:t>
            </a:r>
            <a:r>
              <a:rPr lang="sk-SK" sz="2000" i="1" dirty="0" smtClean="0">
                <a:solidFill>
                  <a:schemeClr val="tx1"/>
                </a:solidFill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(správnosť určenia priorít, relevantnosť 			        stratégie)</a:t>
            </a:r>
          </a:p>
          <a:p>
            <a:pPr marL="285750" indent="-285750" algn="l"/>
            <a:r>
              <a:rPr lang="sk-SK" sz="2000" dirty="0" smtClean="0">
                <a:solidFill>
                  <a:schemeClr val="tx1"/>
                </a:solidFill>
              </a:rPr>
              <a:t> 			       </a:t>
            </a:r>
            <a:r>
              <a:rPr lang="sk-SK" sz="2000" u="sng" dirty="0" smtClean="0">
                <a:solidFill>
                  <a:schemeClr val="tx1"/>
                </a:solidFill>
              </a:rPr>
              <a:t> </a:t>
            </a:r>
            <a:r>
              <a:rPr lang="sk-SK" sz="2000" i="1" u="sng" dirty="0" smtClean="0">
                <a:solidFill>
                  <a:schemeClr val="tx1"/>
                </a:solidFill>
              </a:rPr>
              <a:t>priebežné </a:t>
            </a:r>
            <a:r>
              <a:rPr lang="sk-SK" sz="2000" dirty="0" smtClean="0">
                <a:solidFill>
                  <a:schemeClr val="tx1"/>
                </a:solidFill>
              </a:rPr>
              <a:t>(systém riadenia, ukazovatele, výstupy a 			        výsledky intervencie, prvé efekty, apod.)  </a:t>
            </a:r>
          </a:p>
          <a:p>
            <a:pPr marL="285750" indent="-285750" algn="l"/>
            <a:r>
              <a:rPr lang="sk-SK" sz="2000" dirty="0" smtClean="0">
                <a:solidFill>
                  <a:schemeClr val="tx1"/>
                </a:solidFill>
              </a:rPr>
              <a:t> 			       </a:t>
            </a:r>
            <a:r>
              <a:rPr lang="sk-SK" sz="2000" i="1" u="sng" dirty="0" smtClean="0">
                <a:solidFill>
                  <a:schemeClr val="tx1"/>
                </a:solidFill>
              </a:rPr>
              <a:t> následné  </a:t>
            </a:r>
            <a:r>
              <a:rPr lang="sk-SK" sz="2000" dirty="0" smtClean="0">
                <a:solidFill>
                  <a:schemeClr val="tx1"/>
                </a:solidFill>
              </a:rPr>
              <a:t>(predovšetkým dopady)</a:t>
            </a:r>
          </a:p>
          <a:p>
            <a:pPr marL="285750" indent="-285750" algn="l"/>
            <a:endParaRPr lang="sk-SK" sz="20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charakter - povaha: strategické, operatívne, tematické, dopadové, </a:t>
            </a:r>
          </a:p>
          <a:p>
            <a:pPr marL="285750" indent="-285750" algn="l"/>
            <a:r>
              <a:rPr lang="sk-SK" sz="2000" dirty="0" smtClean="0">
                <a:solidFill>
                  <a:schemeClr val="tx1"/>
                </a:solidFill>
              </a:rPr>
              <a:t>				komplexné </a:t>
            </a:r>
            <a:r>
              <a:rPr lang="sk-SK" sz="2000" dirty="0" err="1" smtClean="0">
                <a:solidFill>
                  <a:schemeClr val="tx1"/>
                </a:solidFill>
              </a:rPr>
              <a:t>metahodnotenie</a:t>
            </a:r>
            <a:r>
              <a:rPr lang="sk-SK" sz="2000" dirty="0" smtClean="0">
                <a:solidFill>
                  <a:schemeClr val="tx1"/>
                </a:solidFill>
              </a:rPr>
              <a:t>		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spracovateľ: 		externé, interné, zmiešané</a:t>
            </a:r>
          </a:p>
          <a:p>
            <a:pPr marL="285750" indent="-285750" algn="l"/>
            <a:r>
              <a:rPr lang="sk-SK" sz="2000" dirty="0" smtClean="0">
                <a:solidFill>
                  <a:schemeClr val="tx1"/>
                </a:solidFill>
              </a:rPr>
              <a:t>				   </a:t>
            </a:r>
          </a:p>
          <a:p>
            <a:pPr marL="285750" indent="-285750" algn="l"/>
            <a:r>
              <a:rPr lang="sk-SK" sz="2000" dirty="0" smtClean="0">
                <a:solidFill>
                  <a:schemeClr val="tx1"/>
                </a:solidFill>
              </a:rPr>
              <a:t>		                                        </a:t>
            </a:r>
          </a:p>
          <a:p>
            <a:pPr marL="285750" indent="-285750" algn="l"/>
            <a:r>
              <a:rPr lang="sk-SK" sz="2000" b="1" dirty="0" smtClean="0">
                <a:solidFill>
                  <a:schemeClr val="tx1"/>
                </a:solidFill>
              </a:rPr>
              <a:t>				        plán hodnotení</a:t>
            </a:r>
            <a:endParaRPr lang="sk-SK" sz="2000" dirty="0" smtClean="0">
              <a:solidFill>
                <a:schemeClr val="tx1"/>
              </a:solidFill>
            </a:endParaRPr>
          </a:p>
          <a:p>
            <a:pPr marL="285750" indent="-285750" algn="l"/>
            <a:r>
              <a:rPr lang="sk-SK" sz="2000" dirty="0" smtClean="0">
                <a:solidFill>
                  <a:schemeClr val="tx1"/>
                </a:solidFill>
              </a:rPr>
              <a:t>                                                                  MP CKO č. 20 </a:t>
            </a:r>
          </a:p>
          <a:p>
            <a:pPr algn="l"/>
            <a:endParaRPr lang="sk-SK" sz="2000" dirty="0" smtClean="0">
              <a:solidFill>
                <a:schemeClr val="tx1"/>
              </a:solidFill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		         	  	         </a:t>
            </a:r>
          </a:p>
          <a:p>
            <a:pPr algn="l"/>
            <a:r>
              <a:rPr lang="sk-SK" sz="2000" dirty="0" smtClean="0">
                <a:solidFill>
                  <a:schemeClr val="tx1"/>
                </a:solidFill>
              </a:rPr>
              <a:t>		       </a:t>
            </a:r>
            <a:r>
              <a:rPr lang="sk-SK" sz="2000" dirty="0" smtClean="0">
                <a:solidFill>
                  <a:srgbClr val="FF0000"/>
                </a:solidFill>
              </a:rPr>
              <a:t>Ak nevieme, aké hodnotenie chceme,</a:t>
            </a:r>
          </a:p>
          <a:p>
            <a:pPr algn="l"/>
            <a:r>
              <a:rPr lang="sk-SK" sz="2000" dirty="0" smtClean="0">
                <a:solidFill>
                  <a:srgbClr val="FF0000"/>
                </a:solidFill>
              </a:rPr>
              <a:t>                                         žiadne hodnotenie nebude pre nás dobré!!!</a:t>
            </a:r>
          </a:p>
          <a:p>
            <a:pPr marL="285750" indent="-285750" algn="l"/>
            <a:r>
              <a:rPr lang="sk-SK" sz="2000" dirty="0" smtClean="0">
                <a:solidFill>
                  <a:schemeClr val="tx1"/>
                </a:solidFill>
              </a:rPr>
              <a:t>			                         </a:t>
            </a:r>
          </a:p>
          <a:p>
            <a:pPr marL="285750" indent="-285750" algn="l"/>
            <a:endParaRPr lang="sk-SK" sz="2000" dirty="0" smtClean="0">
              <a:solidFill>
                <a:schemeClr val="tx1"/>
              </a:solidFill>
            </a:endParaRPr>
          </a:p>
          <a:p>
            <a:pPr marL="285750" indent="-285750" algn="l"/>
            <a:r>
              <a:rPr lang="sk-SK" sz="2000" dirty="0" smtClean="0">
                <a:solidFill>
                  <a:schemeClr val="tx1"/>
                </a:solidFill>
              </a:rPr>
              <a:t>				</a:t>
            </a:r>
            <a:endParaRPr lang="sk-SK" sz="1800" b="1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6861" cy="576064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/>
              <a:t> Ešte trochu teórie </a:t>
            </a:r>
            <a:endParaRPr lang="sk-SK" b="1" dirty="0"/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sp>
        <p:nvSpPr>
          <p:cNvPr id="14" name="Šípka dolu 13"/>
          <p:cNvSpPr/>
          <p:nvPr/>
        </p:nvSpPr>
        <p:spPr>
          <a:xfrm>
            <a:off x="4133377" y="3580285"/>
            <a:ext cx="214314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 rot="2161621">
            <a:off x="7219949" y="1725615"/>
            <a:ext cx="1343025" cy="4659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i="1" dirty="0"/>
              <a:t>a</a:t>
            </a:r>
            <a:r>
              <a:rPr lang="sk-SK" i="1" dirty="0" smtClean="0"/>
              <a:t>d hoc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41934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540060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k-SK" sz="2000" b="1" dirty="0" smtClean="0">
                <a:solidFill>
                  <a:srgbClr val="0033CC"/>
                </a:solidFill>
              </a:rPr>
              <a:t>Štandardy kvality</a:t>
            </a:r>
            <a:r>
              <a:rPr lang="sk-SK" sz="2000" b="1" dirty="0">
                <a:solidFill>
                  <a:srgbClr val="0033CC"/>
                </a:solidFill>
              </a:rPr>
              <a:t> </a:t>
            </a:r>
            <a:r>
              <a:rPr lang="sk-SK" sz="2000" b="1" dirty="0" smtClean="0">
                <a:solidFill>
                  <a:srgbClr val="0033CC"/>
                </a:solidFill>
              </a:rPr>
              <a:t>hodnotenia európskych štrukturálnych a investičných fondov v programovom období 2014 – 2020</a:t>
            </a:r>
          </a:p>
          <a:p>
            <a:pPr marL="285750" indent="-285750" algn="ctr"/>
            <a:r>
              <a:rPr lang="sk-SK" sz="1300" dirty="0" smtClean="0">
                <a:solidFill>
                  <a:srgbClr val="0033CC"/>
                </a:solidFill>
              </a:rPr>
              <a:t>					 http://www.partnerskadohoda.gov.sk/hodnotenie-esif/</a:t>
            </a:r>
            <a:endParaRPr lang="sk-SK" sz="1300" b="1" dirty="0" smtClean="0">
              <a:solidFill>
                <a:srgbClr val="0033CC"/>
              </a:solidFill>
            </a:endParaRPr>
          </a:p>
          <a:p>
            <a:pPr marL="285750" indent="-285750" algn="l"/>
            <a:endParaRPr lang="sk-SK" sz="800" dirty="0" smtClean="0"/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1900" b="1" dirty="0" smtClean="0">
                <a:solidFill>
                  <a:srgbClr val="0033CC"/>
                </a:solidFill>
              </a:rPr>
              <a:t>Plánovanie a príprava hodnotiacich aktivít</a:t>
            </a:r>
          </a:p>
          <a:p>
            <a:pPr marL="360363" indent="450850" algn="l"/>
            <a:r>
              <a:rPr lang="sk-SK" sz="1900" dirty="0" smtClean="0">
                <a:solidFill>
                  <a:schemeClr val="tx1"/>
                </a:solidFill>
              </a:rPr>
              <a:t> definovanie účelu, cieľa a predmetu</a:t>
            </a:r>
          </a:p>
          <a:p>
            <a:pPr marL="360363" indent="450850" algn="l"/>
            <a:r>
              <a:rPr lang="sk-SK" sz="1900" dirty="0" smtClean="0">
                <a:solidFill>
                  <a:schemeClr val="tx1"/>
                </a:solidFill>
              </a:rPr>
              <a:t> hodnotiaca matica</a:t>
            </a:r>
          </a:p>
          <a:p>
            <a:pPr marL="360363" indent="450850" algn="l"/>
            <a:r>
              <a:rPr lang="sk-SK" sz="1900" dirty="0" smtClean="0">
                <a:solidFill>
                  <a:schemeClr val="tx1"/>
                </a:solidFill>
              </a:rPr>
              <a:t> hodnotiace otázky</a:t>
            </a:r>
          </a:p>
          <a:p>
            <a:pPr marL="360363" indent="450850" algn="l"/>
            <a:r>
              <a:rPr lang="sk-SK" sz="1900" dirty="0" smtClean="0">
                <a:solidFill>
                  <a:schemeClr val="tx1"/>
                </a:solidFill>
              </a:rPr>
              <a:t> </a:t>
            </a:r>
            <a:r>
              <a:rPr lang="sk-SK" sz="1900" i="1" dirty="0" smtClean="0">
                <a:solidFill>
                  <a:schemeClr val="tx1"/>
                </a:solidFill>
              </a:rPr>
              <a:t>hodnotiace kritéria</a:t>
            </a:r>
          </a:p>
          <a:p>
            <a:pPr marL="360363" indent="450850" algn="l"/>
            <a:r>
              <a:rPr lang="sk-SK" sz="1900" i="1" dirty="0" smtClean="0">
                <a:solidFill>
                  <a:schemeClr val="tx1"/>
                </a:solidFill>
              </a:rPr>
              <a:t> metódy pri hodnotení</a:t>
            </a:r>
          </a:p>
          <a:p>
            <a:pPr marL="360363" indent="450850" algn="l"/>
            <a:r>
              <a:rPr lang="sk-SK" sz="1900" dirty="0" smtClean="0">
                <a:solidFill>
                  <a:schemeClr val="tx1"/>
                </a:solidFill>
              </a:rPr>
              <a:t> vykonateľnosť hodnotenia</a:t>
            </a:r>
          </a:p>
          <a:p>
            <a:pPr marL="360363" indent="450850" algn="l"/>
            <a:r>
              <a:rPr lang="sk-SK" sz="1900" dirty="0" smtClean="0">
                <a:solidFill>
                  <a:schemeClr val="tx1"/>
                </a:solidFill>
              </a:rPr>
              <a:t> zadávacie podmienky</a:t>
            </a:r>
          </a:p>
          <a:p>
            <a:pPr marL="360363" indent="450850" algn="l"/>
            <a:r>
              <a:rPr lang="sk-SK" sz="1900" dirty="0" smtClean="0">
                <a:solidFill>
                  <a:schemeClr val="tx1"/>
                </a:solidFill>
              </a:rPr>
              <a:t> hodnotiteľ, zmluva</a:t>
            </a:r>
          </a:p>
          <a:p>
            <a:pPr marL="360363" indent="450850" algn="l"/>
            <a:endParaRPr lang="sk-SK" sz="9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1900" b="1" dirty="0" smtClean="0">
                <a:solidFill>
                  <a:srgbClr val="00B050"/>
                </a:solidFill>
              </a:rPr>
              <a:t>Realizácia hodnotení</a:t>
            </a:r>
          </a:p>
          <a:p>
            <a:pPr marL="285750" indent="525463" algn="l"/>
            <a:r>
              <a:rPr lang="sk-SK" sz="1900" dirty="0" smtClean="0">
                <a:solidFill>
                  <a:schemeClr val="tx1"/>
                </a:solidFill>
              </a:rPr>
              <a:t>úvodné stretnutie</a:t>
            </a:r>
          </a:p>
          <a:p>
            <a:pPr marL="285750" indent="525463" algn="l"/>
            <a:r>
              <a:rPr lang="sk-SK" sz="1900" dirty="0" smtClean="0">
                <a:solidFill>
                  <a:schemeClr val="tx1"/>
                </a:solidFill>
              </a:rPr>
              <a:t>hodnotiace správy</a:t>
            </a:r>
          </a:p>
          <a:p>
            <a:pPr marL="285750" indent="525463" algn="l"/>
            <a:r>
              <a:rPr lang="sk-SK" sz="1900" dirty="0" smtClean="0">
                <a:solidFill>
                  <a:schemeClr val="tx1"/>
                </a:solidFill>
              </a:rPr>
              <a:t>prezentácie hodnotení</a:t>
            </a:r>
          </a:p>
          <a:p>
            <a:pPr marL="285750" indent="525463" algn="l"/>
            <a:endParaRPr lang="sk-SK" sz="9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1900" b="1" dirty="0" smtClean="0">
                <a:solidFill>
                  <a:srgbClr val="FF0000"/>
                </a:solidFill>
              </a:rPr>
              <a:t>Akčný plán implementácie  odporúčaní</a:t>
            </a:r>
          </a:p>
          <a:p>
            <a:pPr algn="l"/>
            <a:endParaRPr lang="sk-SK" sz="9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1900" b="1" dirty="0" smtClean="0">
                <a:solidFill>
                  <a:srgbClr val="FFCD15"/>
                </a:solidFill>
              </a:rPr>
              <a:t>Kontrolné listy</a:t>
            </a:r>
          </a:p>
          <a:p>
            <a:pPr algn="l"/>
            <a:endParaRPr lang="sk-SK" sz="19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6861" cy="576064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solidFill>
                  <a:srgbClr val="0033CC"/>
                </a:solidFill>
              </a:rPr>
              <a:t>Proces hodnotenia</a:t>
            </a:r>
            <a:endParaRPr lang="sk-SK" b="1" dirty="0">
              <a:solidFill>
                <a:srgbClr val="0033CC"/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20655" y="-14925"/>
            <a:ext cx="979735" cy="7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55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836712"/>
            <a:ext cx="7776863" cy="540060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q"/>
            </a:pPr>
            <a:r>
              <a:rPr lang="sk-SK" sz="2000" b="1" dirty="0" smtClean="0">
                <a:solidFill>
                  <a:srgbClr val="0033CC"/>
                </a:solidFill>
              </a:rPr>
              <a:t>Definovanie predmetu, účelu a cieľa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čo hodnotíme</a:t>
            </a:r>
          </a:p>
          <a:p>
            <a:pPr marL="742950" lvl="1" indent="-285750" algn="l"/>
            <a:r>
              <a:rPr lang="sk-SK" sz="2000" dirty="0" smtClean="0">
                <a:solidFill>
                  <a:schemeClr val="tx1"/>
                </a:solidFill>
              </a:rPr>
              <a:t> -  z hľadiska programovej štruktúry - stratégia, program, PO, špecifický cieľ, investičná priorita, iné</a:t>
            </a:r>
          </a:p>
          <a:p>
            <a:pPr marL="742950" lvl="1" indent="-285750" algn="l"/>
            <a:endParaRPr lang="sk-SK" sz="800" dirty="0" smtClean="0">
              <a:solidFill>
                <a:schemeClr val="tx1"/>
              </a:solidFill>
            </a:endParaRPr>
          </a:p>
          <a:p>
            <a:pPr marL="800100" lvl="1" indent="-342900" algn="l">
              <a:buFontTx/>
              <a:buChar char="-"/>
            </a:pPr>
            <a:r>
              <a:rPr lang="sk-SK" sz="2000" dirty="0" smtClean="0">
                <a:solidFill>
                  <a:schemeClr val="tx1"/>
                </a:solidFill>
              </a:rPr>
              <a:t>z tematického hľadiska – potreby/problémy, intervenčná logika, plnenie cieľov, náklady – efektivita, efekty intervencií, procesy riadenia a kontroly, a pod.	</a:t>
            </a:r>
            <a:endParaRPr lang="sk-SK" sz="2000" dirty="0">
              <a:solidFill>
                <a:schemeClr val="tx1"/>
              </a:solidFill>
            </a:endParaRPr>
          </a:p>
          <a:p>
            <a:pPr lvl="1" algn="l"/>
            <a:r>
              <a:rPr lang="sk-SK" sz="2000" dirty="0" smtClean="0">
                <a:solidFill>
                  <a:schemeClr val="tx1"/>
                </a:solidFill>
              </a:rPr>
              <a:t>         </a:t>
            </a:r>
            <a:endParaRPr lang="sk-SK" sz="20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účel – prečo robíme hodnotenie (dôvody vykonania hodnotenia)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pre koho vykonávame hodnotenie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ako budeme riadiť proces hodnotenia</a:t>
            </a:r>
            <a:endParaRPr lang="sk-SK" sz="2000" dirty="0">
              <a:solidFill>
                <a:schemeClr val="tx1"/>
              </a:solidFill>
            </a:endParaRPr>
          </a:p>
          <a:p>
            <a:pPr marL="285750" indent="-285750" algn="l"/>
            <a:endParaRPr lang="sk-SK" sz="8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sk-SK" sz="2000" dirty="0" smtClean="0">
                <a:solidFill>
                  <a:schemeClr val="tx1"/>
                </a:solidFill>
              </a:rPr>
              <a:t>cieľ – k čomu sa chceme dopracovať </a:t>
            </a:r>
            <a:r>
              <a:rPr lang="sk-SK" sz="2000" dirty="0" smtClean="0">
                <a:solidFill>
                  <a:schemeClr val="tx1"/>
                </a:solidFill>
                <a:sym typeface="Wingdings 3"/>
              </a:rPr>
              <a:t> hodnotiace otázky</a:t>
            </a:r>
            <a:endParaRPr lang="sk-SK" sz="20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0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9" y="188640"/>
            <a:ext cx="7128791" cy="576064"/>
          </a:xfrm>
        </p:spPr>
        <p:txBody>
          <a:bodyPr>
            <a:normAutofit/>
          </a:bodyPr>
          <a:lstStyle/>
          <a:p>
            <a:pPr marL="285750" indent="-285750" algn="l"/>
            <a:r>
              <a:rPr lang="sk-SK" b="1" dirty="0" smtClean="0">
                <a:solidFill>
                  <a:srgbClr val="0033CC"/>
                </a:solidFill>
              </a:rPr>
              <a:t>Plánovanie a príprava hodnotiacich aktivít </a:t>
            </a: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8953" y="0"/>
            <a:ext cx="979735" cy="7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21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708338"/>
            <a:ext cx="7776863" cy="5528974"/>
          </a:xfrm>
        </p:spPr>
        <p:txBody>
          <a:bodyPr>
            <a:normAutofit/>
          </a:bodyPr>
          <a:lstStyle/>
          <a:p>
            <a:pPr marL="285750" indent="-285750" algn="l"/>
            <a:r>
              <a:rPr lang="sk-SK" sz="2400" b="1" dirty="0" smtClean="0">
                <a:solidFill>
                  <a:srgbClr val="0033CC"/>
                </a:solidFill>
              </a:rPr>
              <a:t>Hodnotiaca matica - </a:t>
            </a:r>
            <a:r>
              <a:rPr lang="sk-SK" sz="2000" dirty="0" smtClean="0">
                <a:solidFill>
                  <a:schemeClr val="tx1"/>
                </a:solidFill>
              </a:rPr>
              <a:t>nástroj pre plánovanie a organizáciu hodnotenia</a:t>
            </a:r>
          </a:p>
          <a:p>
            <a:pPr marL="285750" indent="-285750" algn="l"/>
            <a:endParaRPr lang="sk-SK" sz="20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0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000" b="1" dirty="0" smtClean="0">
              <a:solidFill>
                <a:schemeClr val="tx1"/>
              </a:solidFill>
            </a:endParaRPr>
          </a:p>
          <a:p>
            <a:pPr algn="l"/>
            <a:endParaRPr lang="sk-SK" sz="2400" dirty="0" smtClean="0">
              <a:solidFill>
                <a:srgbClr val="0033CC"/>
              </a:solidFill>
            </a:endParaRPr>
          </a:p>
          <a:p>
            <a:pPr marL="285750" indent="-285750" algn="l"/>
            <a:endParaRPr lang="sk-SK" sz="1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00802" y="0"/>
            <a:ext cx="6386364" cy="576064"/>
          </a:xfrm>
        </p:spPr>
        <p:txBody>
          <a:bodyPr>
            <a:normAutofit fontScale="90000"/>
          </a:bodyPr>
          <a:lstStyle/>
          <a:p>
            <a:pPr marL="285750" indent="-285750" algn="l"/>
            <a:r>
              <a:rPr lang="sk-SK" sz="3100" b="1" dirty="0" smtClean="0">
                <a:solidFill>
                  <a:srgbClr val="0033CC"/>
                </a:solidFill>
              </a:rPr>
              <a:t>Plánovanie</a:t>
            </a:r>
            <a:r>
              <a:rPr lang="sk-SK" b="1" dirty="0" smtClean="0">
                <a:solidFill>
                  <a:srgbClr val="0033CC"/>
                </a:solidFill>
              </a:rPr>
              <a:t> a príprava hodnotiacich aktivít</a:t>
            </a: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6296" y="-20071"/>
            <a:ext cx="949784" cy="71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Skupina 13"/>
          <p:cNvGrpSpPr/>
          <p:nvPr/>
        </p:nvGrpSpPr>
        <p:grpSpPr>
          <a:xfrm>
            <a:off x="209550" y="1963826"/>
            <a:ext cx="1771650" cy="598399"/>
            <a:chOff x="846227" y="3642795"/>
            <a:chExt cx="1947461" cy="1425398"/>
          </a:xfrm>
        </p:grpSpPr>
        <p:sp>
          <p:nvSpPr>
            <p:cNvPr id="15" name="Zaoblený obdĺžnik 14"/>
            <p:cNvSpPr/>
            <p:nvPr/>
          </p:nvSpPr>
          <p:spPr>
            <a:xfrm>
              <a:off x="846227" y="3642795"/>
              <a:ext cx="1947461" cy="142539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aoblený obdĺžnik 4"/>
            <p:cNvSpPr/>
            <p:nvPr/>
          </p:nvSpPr>
          <p:spPr>
            <a:xfrm>
              <a:off x="915809" y="3712377"/>
              <a:ext cx="1808297" cy="1286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3200" kern="1200" dirty="0" smtClean="0"/>
                <a:t>KEDY?</a:t>
              </a:r>
              <a:endParaRPr lang="sk-SK" sz="3200" kern="1200" dirty="0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19075" y="3421150"/>
            <a:ext cx="1733549" cy="541249"/>
            <a:chOff x="846227" y="3642795"/>
            <a:chExt cx="1947461" cy="1425398"/>
          </a:xfrm>
          <a:solidFill>
            <a:srgbClr val="8D84D2"/>
          </a:solidFill>
        </p:grpSpPr>
        <p:sp>
          <p:nvSpPr>
            <p:cNvPr id="18" name="Zaoblený obdĺžnik 17"/>
            <p:cNvSpPr/>
            <p:nvPr/>
          </p:nvSpPr>
          <p:spPr>
            <a:xfrm>
              <a:off x="846227" y="3642795"/>
              <a:ext cx="1947461" cy="142539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Zaoblený obdĺžnik 4"/>
            <p:cNvSpPr/>
            <p:nvPr/>
          </p:nvSpPr>
          <p:spPr>
            <a:xfrm>
              <a:off x="915809" y="3712378"/>
              <a:ext cx="1808298" cy="13307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3200" dirty="0" smtClean="0"/>
                <a:t>PREČO</a:t>
              </a:r>
              <a:r>
                <a:rPr lang="sk-SK" sz="3200" kern="1200" dirty="0" smtClean="0"/>
                <a:t>?</a:t>
              </a:r>
              <a:endParaRPr lang="sk-SK" sz="3200" kern="1200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266700" y="4792751"/>
            <a:ext cx="1714499" cy="541249"/>
            <a:chOff x="846227" y="3642795"/>
            <a:chExt cx="1947461" cy="1425398"/>
          </a:xfrm>
          <a:solidFill>
            <a:srgbClr val="8FB7F9"/>
          </a:solidFill>
        </p:grpSpPr>
        <p:sp>
          <p:nvSpPr>
            <p:cNvPr id="21" name="Zaoblený obdĺžnik 20"/>
            <p:cNvSpPr/>
            <p:nvPr/>
          </p:nvSpPr>
          <p:spPr>
            <a:xfrm>
              <a:off x="846227" y="3642795"/>
              <a:ext cx="1947461" cy="142539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Zaoblený obdĺžnik 4"/>
            <p:cNvSpPr/>
            <p:nvPr/>
          </p:nvSpPr>
          <p:spPr>
            <a:xfrm>
              <a:off x="958268" y="3662209"/>
              <a:ext cx="1808298" cy="12862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3200" dirty="0" smtClean="0"/>
                <a:t>AKO</a:t>
              </a:r>
              <a:r>
                <a:rPr lang="sk-SK" sz="3200" kern="1200" dirty="0" smtClean="0"/>
                <a:t>?</a:t>
              </a:r>
              <a:endParaRPr lang="sk-SK" sz="3200" kern="1200" dirty="0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2362203" y="1914528"/>
            <a:ext cx="5581649" cy="647697"/>
            <a:chOff x="2345276" y="2018914"/>
            <a:chExt cx="4630456" cy="1909780"/>
          </a:xfrm>
        </p:grpSpPr>
        <p:sp>
          <p:nvSpPr>
            <p:cNvPr id="24" name="Obdĺžnik s rovnostranným zaobleným rohom 23"/>
            <p:cNvSpPr/>
            <p:nvPr/>
          </p:nvSpPr>
          <p:spPr>
            <a:xfrm rot="5400000">
              <a:off x="3705614" y="658576"/>
              <a:ext cx="1909780" cy="4630456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 w="38100">
              <a:solidFill>
                <a:srgbClr val="0033CC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Obdĺžnik 24"/>
            <p:cNvSpPr/>
            <p:nvPr/>
          </p:nvSpPr>
          <p:spPr>
            <a:xfrm>
              <a:off x="2353175" y="2211470"/>
              <a:ext cx="4555298" cy="13892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  <a:tabLst/>
              </a:pPr>
              <a:r>
                <a:rPr lang="sk-SK" dirty="0" smtClean="0">
                  <a:solidFill>
                    <a:schemeClr val="tx1"/>
                  </a:solidFill>
                </a:rPr>
                <a:t>    </a:t>
              </a:r>
              <a:r>
                <a:rPr lang="sk-SK" kern="1200" dirty="0" smtClean="0">
                  <a:solidFill>
                    <a:schemeClr val="tx1"/>
                  </a:solidFill>
                </a:rPr>
                <a:t>pri príprave zadávacích podmienok</a:t>
              </a:r>
              <a:endParaRPr lang="sk-SK" kern="1200" dirty="0">
                <a:solidFill>
                  <a:schemeClr val="tx1"/>
                </a:solidFill>
              </a:endParaRPr>
            </a:p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  <a:tabLst/>
              </a:pPr>
              <a:r>
                <a:rPr lang="sk-SK" kern="1200" dirty="0" smtClean="0">
                  <a:solidFill>
                    <a:schemeClr val="tx1"/>
                  </a:solidFill>
                </a:rPr>
                <a:t>    pri  vypracovaní úvodnej správy</a:t>
              </a:r>
              <a:endParaRPr lang="sk-SK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2330571" y="3295650"/>
            <a:ext cx="5632332" cy="1085850"/>
            <a:chOff x="2291443" y="3171686"/>
            <a:chExt cx="4697192" cy="731349"/>
          </a:xfrm>
        </p:grpSpPr>
        <p:sp>
          <p:nvSpPr>
            <p:cNvPr id="27" name="Obdĺžnik s rovnostranným zaobleným rohom 26"/>
            <p:cNvSpPr/>
            <p:nvPr/>
          </p:nvSpPr>
          <p:spPr>
            <a:xfrm rot="5400000">
              <a:off x="4367241" y="1119720"/>
              <a:ext cx="569428" cy="4673360"/>
            </a:xfrm>
            <a:prstGeom prst="round2SameRect">
              <a:avLst/>
            </a:prstGeom>
            <a:solidFill>
              <a:schemeClr val="bg1">
                <a:alpha val="89804"/>
              </a:schemeClr>
            </a:solidFill>
            <a:ln w="38100">
              <a:solidFill>
                <a:srgbClr val="8D84D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bdĺžnik 27"/>
            <p:cNvSpPr/>
            <p:nvPr/>
          </p:nvSpPr>
          <p:spPr>
            <a:xfrm>
              <a:off x="2291443" y="3210793"/>
              <a:ext cx="4605677" cy="692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k-SK" kern="1200" dirty="0" smtClean="0">
                  <a:solidFill>
                    <a:schemeClr val="tx1"/>
                  </a:solidFill>
                </a:rPr>
                <a:t> vhodný nástroj pre usporiadanie, resp. nastavenie očakávaní medzi zadávateľom a hodnotiteľom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sk-SK" sz="2000" kern="1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2209800" y="4448175"/>
            <a:ext cx="5905500" cy="1333501"/>
            <a:chOff x="2258476" y="7189089"/>
            <a:chExt cx="4748708" cy="1914848"/>
          </a:xfrm>
        </p:grpSpPr>
        <p:sp>
          <p:nvSpPr>
            <p:cNvPr id="30" name="Obdĺžnik s rovnostranným zaobleným rohom 29"/>
            <p:cNvSpPr/>
            <p:nvPr/>
          </p:nvSpPr>
          <p:spPr>
            <a:xfrm rot="5400000">
              <a:off x="3833920" y="6014925"/>
              <a:ext cx="1643772" cy="4534252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 w="38100">
              <a:solidFill>
                <a:srgbClr val="8FB7F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Obdĺžnik 30"/>
            <p:cNvSpPr/>
            <p:nvPr/>
          </p:nvSpPr>
          <p:spPr>
            <a:xfrm>
              <a:off x="2258476" y="7189089"/>
              <a:ext cx="4748708" cy="1714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endParaRPr lang="sk-SK" kern="1200" dirty="0" smtClean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endParaRPr lang="sk-SK" kern="1200" dirty="0" smtClean="0">
                <a:solidFill>
                  <a:schemeClr val="tx1"/>
                </a:solidFill>
              </a:endParaRPr>
            </a:p>
            <a:p>
              <a:pPr marL="228600" lvl="1" indent="-4762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sk-SK" kern="1200" dirty="0" smtClean="0">
                  <a:solidFill>
                    <a:schemeClr val="tx1"/>
                  </a:solidFill>
                </a:rPr>
                <a:t>   všeobecne – hodnotiace otázky a navrhované metódy</a:t>
              </a:r>
              <a:endParaRPr lang="sk-SK" kern="1200" dirty="0">
                <a:solidFill>
                  <a:schemeClr val="tx1"/>
                </a:solidFill>
              </a:endParaRPr>
            </a:p>
            <a:p>
              <a:pPr marL="228600" lvl="1" indent="-4762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k-SK" kern="1200" dirty="0" smtClean="0">
                  <a:solidFill>
                    <a:schemeClr val="tx1"/>
                  </a:solidFill>
                </a:rPr>
                <a:t>  podrobne -  obsahuje viac prvkov, ktoré poskytujú </a:t>
              </a:r>
            </a:p>
            <a:p>
              <a:pPr marL="228600" lvl="1" indent="-4762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k-SK" dirty="0" smtClean="0">
                  <a:solidFill>
                    <a:schemeClr val="tx1"/>
                  </a:solidFill>
                </a:rPr>
                <a:t>    </a:t>
              </a:r>
              <a:r>
                <a:rPr lang="sk-SK" kern="1200" dirty="0" smtClean="0">
                  <a:solidFill>
                    <a:schemeClr val="tx1"/>
                  </a:solidFill>
                </a:rPr>
                <a:t>informácie  pre vytvorenie dizajnu pre každú otázku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sk-SK" sz="1100" kern="1200" dirty="0" smtClean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1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7" y="708338"/>
            <a:ext cx="7776863" cy="5635312"/>
          </a:xfrm>
        </p:spPr>
        <p:txBody>
          <a:bodyPr>
            <a:normAutofit/>
          </a:bodyPr>
          <a:lstStyle/>
          <a:p>
            <a:pPr marL="285750" indent="-285750" algn="l"/>
            <a:r>
              <a:rPr lang="sk-SK" sz="2000" dirty="0" smtClean="0">
                <a:solidFill>
                  <a:srgbClr val="0033CC"/>
                </a:solidFill>
              </a:rPr>
              <a:t> </a:t>
            </a:r>
          </a:p>
          <a:p>
            <a:pPr marL="285750" indent="-285750" algn="l"/>
            <a:endParaRPr lang="sk-SK" sz="20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0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000" dirty="0" smtClean="0">
              <a:solidFill>
                <a:schemeClr val="tx1"/>
              </a:solidFill>
            </a:endParaRPr>
          </a:p>
          <a:p>
            <a:pPr marL="285750" indent="-285750" algn="l"/>
            <a:endParaRPr lang="sk-SK" sz="2000" b="1" dirty="0" smtClean="0">
              <a:solidFill>
                <a:schemeClr val="tx1"/>
              </a:solidFill>
            </a:endParaRPr>
          </a:p>
          <a:p>
            <a:pPr algn="l"/>
            <a:endParaRPr lang="sk-SK" sz="2400" dirty="0" smtClean="0">
              <a:solidFill>
                <a:srgbClr val="0033CC"/>
              </a:solidFill>
            </a:endParaRPr>
          </a:p>
          <a:p>
            <a:pPr marL="285750" indent="-285750" algn="l"/>
            <a:endParaRPr lang="sk-SK" sz="1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00802" y="0"/>
            <a:ext cx="6386364" cy="576064"/>
          </a:xfrm>
        </p:spPr>
        <p:txBody>
          <a:bodyPr>
            <a:normAutofit fontScale="90000"/>
          </a:bodyPr>
          <a:lstStyle/>
          <a:p>
            <a:pPr marL="285750" indent="-285750" algn="l"/>
            <a:r>
              <a:rPr lang="sk-SK" sz="3100" b="1" dirty="0" smtClean="0">
                <a:solidFill>
                  <a:srgbClr val="0033CC"/>
                </a:solidFill>
              </a:rPr>
              <a:t>Plánovanie</a:t>
            </a:r>
            <a:r>
              <a:rPr lang="sk-SK" b="1" dirty="0" smtClean="0">
                <a:solidFill>
                  <a:srgbClr val="0033CC"/>
                </a:solidFill>
              </a:rPr>
              <a:t> a príprava hodnotiacich aktivít</a:t>
            </a:r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1724" y="2945727"/>
            <a:ext cx="6862523" cy="96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23528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6296" y="-20071"/>
            <a:ext cx="949784" cy="71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Skupina 13"/>
          <p:cNvGrpSpPr/>
          <p:nvPr/>
        </p:nvGrpSpPr>
        <p:grpSpPr>
          <a:xfrm>
            <a:off x="371476" y="1249451"/>
            <a:ext cx="2143124" cy="769849"/>
            <a:chOff x="846227" y="3642795"/>
            <a:chExt cx="1947461" cy="1425398"/>
          </a:xfrm>
        </p:grpSpPr>
        <p:sp>
          <p:nvSpPr>
            <p:cNvPr id="15" name="Zaoblený obdĺžnik 14"/>
            <p:cNvSpPr/>
            <p:nvPr/>
          </p:nvSpPr>
          <p:spPr>
            <a:xfrm>
              <a:off x="846227" y="3642795"/>
              <a:ext cx="1947461" cy="142539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aoblený obdĺžnik 4"/>
            <p:cNvSpPr/>
            <p:nvPr/>
          </p:nvSpPr>
          <p:spPr>
            <a:xfrm>
              <a:off x="915809" y="3712377"/>
              <a:ext cx="1808297" cy="1286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400" kern="1200" dirty="0" smtClean="0"/>
                <a:t>Prečo robíme hodnotenie?</a:t>
              </a:r>
              <a:endParaRPr lang="sk-SK" sz="2400" kern="1200" dirty="0"/>
            </a:p>
          </p:txBody>
        </p:sp>
      </p:grpSp>
      <p:sp>
        <p:nvSpPr>
          <p:cNvPr id="18" name="Zaoblený obdĺžnik 17"/>
          <p:cNvSpPr/>
          <p:nvPr/>
        </p:nvSpPr>
        <p:spPr>
          <a:xfrm>
            <a:off x="409575" y="2705100"/>
            <a:ext cx="2124075" cy="790575"/>
          </a:xfrm>
          <a:prstGeom prst="roundRect">
            <a:avLst/>
          </a:prstGeom>
          <a:solidFill>
            <a:srgbClr val="8D84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sk-SK" sz="2400" dirty="0" smtClean="0"/>
              <a:t>Čo sa hodnotí?</a:t>
            </a:r>
            <a:endParaRPr lang="sk-SK" sz="2400" dirty="0"/>
          </a:p>
        </p:txBody>
      </p:sp>
      <p:sp>
        <p:nvSpPr>
          <p:cNvPr id="21" name="Zaoblený obdĺžnik 20"/>
          <p:cNvSpPr/>
          <p:nvPr/>
        </p:nvSpPr>
        <p:spPr>
          <a:xfrm>
            <a:off x="409574" y="4142897"/>
            <a:ext cx="2124075" cy="762478"/>
          </a:xfrm>
          <a:prstGeom prst="roundRect">
            <a:avLst/>
          </a:prstGeom>
          <a:solidFill>
            <a:srgbClr val="8FB7F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Skupina 22"/>
          <p:cNvGrpSpPr/>
          <p:nvPr/>
        </p:nvGrpSpPr>
        <p:grpSpPr>
          <a:xfrm>
            <a:off x="2809875" y="1259018"/>
            <a:ext cx="5343526" cy="1255582"/>
            <a:chOff x="2949508" y="1842"/>
            <a:chExt cx="4207963" cy="1960897"/>
          </a:xfrm>
        </p:grpSpPr>
        <p:sp>
          <p:nvSpPr>
            <p:cNvPr id="24" name="Obdĺžnik s rovnostranným zaobleným rohom 23"/>
            <p:cNvSpPr/>
            <p:nvPr/>
          </p:nvSpPr>
          <p:spPr>
            <a:xfrm rot="5400000">
              <a:off x="4073041" y="-1121691"/>
              <a:ext cx="1960897" cy="4207963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 w="38100">
              <a:solidFill>
                <a:srgbClr val="0033CC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 dirty="0"/>
            </a:p>
          </p:txBody>
        </p:sp>
        <p:sp>
          <p:nvSpPr>
            <p:cNvPr id="25" name="Obdĺžnik 24"/>
            <p:cNvSpPr/>
            <p:nvPr/>
          </p:nvSpPr>
          <p:spPr>
            <a:xfrm>
              <a:off x="3174132" y="77001"/>
              <a:ext cx="3908179" cy="1745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tabLst/>
              </a:pPr>
              <a:endParaRPr lang="sk-SK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Obdĺžnik s rovnostranným zaobleným rohom 26"/>
          <p:cNvSpPr/>
          <p:nvPr/>
        </p:nvSpPr>
        <p:spPr>
          <a:xfrm rot="5400000">
            <a:off x="4903847" y="579501"/>
            <a:ext cx="1123949" cy="5394205"/>
          </a:xfrm>
          <a:prstGeom prst="round2SameRect">
            <a:avLst/>
          </a:prstGeom>
          <a:solidFill>
            <a:schemeClr val="bg1">
              <a:alpha val="89804"/>
            </a:schemeClr>
          </a:solidFill>
          <a:ln w="38100">
            <a:solidFill>
              <a:srgbClr val="8D84D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Skupina 28"/>
          <p:cNvGrpSpPr/>
          <p:nvPr/>
        </p:nvGrpSpPr>
        <p:grpSpPr>
          <a:xfrm>
            <a:off x="2752725" y="3971926"/>
            <a:ext cx="5400676" cy="1038224"/>
            <a:chOff x="2541865" y="3213505"/>
            <a:chExt cx="4534252" cy="1677767"/>
          </a:xfrm>
        </p:grpSpPr>
        <p:sp>
          <p:nvSpPr>
            <p:cNvPr id="30" name="Obdĺžnik s rovnostranným zaobleným rohom 29"/>
            <p:cNvSpPr/>
            <p:nvPr/>
          </p:nvSpPr>
          <p:spPr>
            <a:xfrm rot="5400000">
              <a:off x="3987105" y="1802260"/>
              <a:ext cx="1643772" cy="4534252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 w="38100">
              <a:solidFill>
                <a:srgbClr val="8FB7F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Obdĺžnik 30"/>
            <p:cNvSpPr/>
            <p:nvPr/>
          </p:nvSpPr>
          <p:spPr>
            <a:xfrm>
              <a:off x="2541867" y="3213505"/>
              <a:ext cx="4381067" cy="15135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endParaRPr lang="sk-SK" kern="1200" dirty="0" smtClean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sk-SK" kern="1200" dirty="0" smtClean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sk-SK" dirty="0" smtClean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endParaRPr lang="sk-SK" kern="1200" dirty="0" smtClean="0">
                <a:solidFill>
                  <a:schemeClr val="tx1"/>
                </a:solidFill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sk-SK" sz="1100" kern="1200" dirty="0" smtClean="0">
                <a:solidFill>
                  <a:srgbClr val="0033CC"/>
                </a:solidFill>
              </a:endParaRPr>
            </a:p>
          </p:txBody>
        </p:sp>
      </p:grpSp>
      <p:sp>
        <p:nvSpPr>
          <p:cNvPr id="32" name="BlokTextu 31"/>
          <p:cNvSpPr txBox="1"/>
          <p:nvPr/>
        </p:nvSpPr>
        <p:spPr>
          <a:xfrm>
            <a:off x="2752725" y="1268731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Téma hodnotenia</a:t>
            </a:r>
          </a:p>
          <a:p>
            <a:pPr marL="342900" indent="-342900">
              <a:buAutoNum type="arabicPeriod"/>
            </a:pPr>
            <a:r>
              <a:rPr lang="sk-SK" dirty="0" smtClean="0"/>
              <a:t>Zdôvodnenie</a:t>
            </a:r>
          </a:p>
          <a:p>
            <a:pPr marL="342900" indent="-342900">
              <a:buAutoNum type="arabicPeriod"/>
            </a:pPr>
            <a:r>
              <a:rPr lang="sk-SK" dirty="0" smtClean="0"/>
              <a:t>Ciele/účel hodnotenia</a:t>
            </a:r>
          </a:p>
          <a:p>
            <a:pPr marL="342900" indent="-342900">
              <a:buAutoNum type="arabicPeriod"/>
            </a:pPr>
            <a:r>
              <a:rPr lang="sk-SK" dirty="0" smtClean="0"/>
              <a:t>Využitie hodnotenia</a:t>
            </a:r>
          </a:p>
        </p:txBody>
      </p:sp>
      <p:sp>
        <p:nvSpPr>
          <p:cNvPr id="33" name="BlokTextu 32"/>
          <p:cNvSpPr txBox="1"/>
          <p:nvPr/>
        </p:nvSpPr>
        <p:spPr>
          <a:xfrm>
            <a:off x="2762250" y="2657475"/>
            <a:ext cx="3132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5.    Hodnotiace  otázky</a:t>
            </a:r>
          </a:p>
          <a:p>
            <a:r>
              <a:rPr lang="sk-SK" dirty="0" smtClean="0"/>
              <a:t>6.    Cieľová skupina</a:t>
            </a:r>
          </a:p>
          <a:p>
            <a:r>
              <a:rPr lang="sk-SK" dirty="0" smtClean="0"/>
              <a:t>7.    Zabezpečenie ukazovateľov</a:t>
            </a:r>
          </a:p>
          <a:p>
            <a:r>
              <a:rPr lang="sk-SK" dirty="0" smtClean="0"/>
              <a:t>8.    Príbuzné intervencie</a:t>
            </a:r>
            <a:endParaRPr lang="sk-SK" dirty="0"/>
          </a:p>
        </p:txBody>
      </p:sp>
      <p:sp>
        <p:nvSpPr>
          <p:cNvPr id="34" name="BlokTextu 33"/>
          <p:cNvSpPr txBox="1"/>
          <p:nvPr/>
        </p:nvSpPr>
        <p:spPr>
          <a:xfrm flipH="1">
            <a:off x="455294" y="4259581"/>
            <a:ext cx="211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Ako hodnotiť ?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2714625" y="3990975"/>
            <a:ext cx="3327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9"/>
            </a:pPr>
            <a:r>
              <a:rPr lang="sk-SK" dirty="0" smtClean="0"/>
              <a:t> Hodnotiaca matica</a:t>
            </a:r>
          </a:p>
          <a:p>
            <a:pPr marL="342900" indent="-342900">
              <a:buAutoNum type="arabicPeriod" startAt="9"/>
            </a:pPr>
            <a:r>
              <a:rPr lang="sk-SK" dirty="0" smtClean="0"/>
              <a:t> Zdroje údajov</a:t>
            </a:r>
          </a:p>
          <a:p>
            <a:pPr marL="342900" indent="-342900">
              <a:buAutoNum type="arabicPeriod" startAt="9"/>
            </a:pPr>
            <a:r>
              <a:rPr lang="sk-SK" dirty="0" smtClean="0"/>
              <a:t> Metodika spracovania údajov</a:t>
            </a:r>
            <a:endParaRPr lang="sk-SK" dirty="0"/>
          </a:p>
        </p:txBody>
      </p:sp>
      <p:sp>
        <p:nvSpPr>
          <p:cNvPr id="36" name="Zaoblený obdĺžnik 35"/>
          <p:cNvSpPr/>
          <p:nvPr/>
        </p:nvSpPr>
        <p:spPr>
          <a:xfrm>
            <a:off x="400049" y="5295421"/>
            <a:ext cx="2124075" cy="8482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BlokTextu 36"/>
          <p:cNvSpPr txBox="1"/>
          <p:nvPr/>
        </p:nvSpPr>
        <p:spPr>
          <a:xfrm>
            <a:off x="485775" y="5305425"/>
            <a:ext cx="2028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n>
                  <a:solidFill>
                    <a:srgbClr val="0033CC"/>
                  </a:solidFill>
                </a:ln>
                <a:solidFill>
                  <a:schemeClr val="bg1"/>
                </a:solidFill>
              </a:rPr>
              <a:t>Ako riadiť </a:t>
            </a:r>
          </a:p>
          <a:p>
            <a:r>
              <a:rPr lang="sk-SK" sz="2400" dirty="0" smtClean="0">
                <a:ln>
                  <a:solidFill>
                    <a:srgbClr val="0033CC"/>
                  </a:solidFill>
                </a:ln>
                <a:solidFill>
                  <a:schemeClr val="bg1"/>
                </a:solidFill>
              </a:rPr>
              <a:t>Hodnotenie?</a:t>
            </a:r>
            <a:endParaRPr lang="sk-SK" sz="2400" dirty="0">
              <a:ln>
                <a:solidFill>
                  <a:srgbClr val="0033CC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8" name="Skupina 28"/>
          <p:cNvGrpSpPr/>
          <p:nvPr/>
        </p:nvGrpSpPr>
        <p:grpSpPr>
          <a:xfrm>
            <a:off x="2600327" y="5172076"/>
            <a:ext cx="5591171" cy="1133474"/>
            <a:chOff x="2429910" y="2893252"/>
            <a:chExt cx="4694186" cy="3927164"/>
          </a:xfrm>
        </p:grpSpPr>
        <p:sp>
          <p:nvSpPr>
            <p:cNvPr id="39" name="Obdĺžnik s rovnostranným zaobleným rohom 38"/>
            <p:cNvSpPr/>
            <p:nvPr/>
          </p:nvSpPr>
          <p:spPr>
            <a:xfrm rot="5400000">
              <a:off x="3042015" y="2393100"/>
              <a:ext cx="3581930" cy="4582233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 w="38100">
              <a:solidFill>
                <a:srgbClr val="8FB7F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Obdĺžnik 39"/>
            <p:cNvSpPr/>
            <p:nvPr/>
          </p:nvSpPr>
          <p:spPr>
            <a:xfrm>
              <a:off x="2429910" y="5306868"/>
              <a:ext cx="4381067" cy="1513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sk-SK" kern="1200" dirty="0" smtClean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sk-SK" dirty="0" smtClean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endParaRPr lang="sk-SK" kern="1200" dirty="0" smtClean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endParaRPr lang="sk-SK" kern="1200" dirty="0" smtClean="0">
                <a:solidFill>
                  <a:schemeClr val="tx1"/>
                </a:solidFill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sk-SK" sz="1100" kern="1200" dirty="0" smtClean="0">
                <a:solidFill>
                  <a:srgbClr val="0033CC"/>
                </a:solidFill>
              </a:endParaRPr>
            </a:p>
          </p:txBody>
        </p:sp>
      </p:grpSp>
      <p:sp>
        <p:nvSpPr>
          <p:cNvPr id="41" name="BlokTextu 40"/>
          <p:cNvSpPr txBox="1"/>
          <p:nvPr/>
        </p:nvSpPr>
        <p:spPr>
          <a:xfrm>
            <a:off x="2695575" y="5152846"/>
            <a:ext cx="300357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700" dirty="0" smtClean="0"/>
              <a:t>12.   Rozvrh hodnotiacich aktivít</a:t>
            </a:r>
          </a:p>
          <a:p>
            <a:r>
              <a:rPr lang="sk-SK" sz="1700" dirty="0" smtClean="0"/>
              <a:t>13.   Tím hodnotiteľov</a:t>
            </a:r>
          </a:p>
          <a:p>
            <a:r>
              <a:rPr lang="sk-SK" sz="1700" dirty="0" smtClean="0"/>
              <a:t>14.   Administratívna podpora</a:t>
            </a:r>
          </a:p>
          <a:p>
            <a:r>
              <a:rPr lang="sk-SK" sz="1700" dirty="0" smtClean="0"/>
              <a:t>15.   Rozpočet</a:t>
            </a: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9121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/>
      <p:bldP spid="33" grpId="0"/>
      <p:bldP spid="35" grpId="0"/>
      <p:bldP spid="37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0934" y="2934449"/>
            <a:ext cx="6862523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4406" y="115702"/>
            <a:ext cx="899593" cy="1009042"/>
          </a:xfrm>
          <a:prstGeom prst="rect">
            <a:avLst/>
          </a:prstGeom>
        </p:spPr>
      </p:pic>
      <p:pic>
        <p:nvPicPr>
          <p:cNvPr id="6" name="Picture 3" descr="C:\Users\pdanko\Desktop\Logo E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61"/>
            <a:ext cx="522790" cy="4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PTP_logo_COLOR sma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6356961"/>
            <a:ext cx="1090027" cy="46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/>
          <p:cNvCxnSpPr/>
          <p:nvPr/>
        </p:nvCxnSpPr>
        <p:spPr>
          <a:xfrm>
            <a:off x="364115" y="764704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323527" y="6343929"/>
            <a:ext cx="77768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635896" y="6418800"/>
            <a:ext cx="4464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/>
              <a:t>Školenie je </a:t>
            </a:r>
            <a:r>
              <a:rPr lang="sk-SK" sz="1000" dirty="0"/>
              <a:t>spolufinancované </a:t>
            </a:r>
            <a:r>
              <a:rPr lang="sk-SK" sz="1000" dirty="0" smtClean="0"/>
              <a:t>z Európskeho fondu regionálneho rozvoja.</a:t>
            </a:r>
            <a:endParaRPr lang="sk-SK" sz="1000" dirty="0"/>
          </a:p>
        </p:txBody>
      </p:sp>
      <p:sp>
        <p:nvSpPr>
          <p:cNvPr id="8" name="Ovál 7"/>
          <p:cNvSpPr/>
          <p:nvPr/>
        </p:nvSpPr>
        <p:spPr>
          <a:xfrm>
            <a:off x="234099" y="1957507"/>
            <a:ext cx="2640169" cy="1636772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 smtClean="0">
              <a:solidFill>
                <a:schemeClr val="tx1"/>
              </a:solidFill>
            </a:endParaRPr>
          </a:p>
          <a:p>
            <a:pPr algn="ctr"/>
            <a:endParaRPr lang="sk-SK" dirty="0">
              <a:solidFill>
                <a:schemeClr val="tx1"/>
              </a:solidFill>
            </a:endParaRPr>
          </a:p>
          <a:p>
            <a:pPr algn="ctr"/>
            <a:r>
              <a:rPr lang="sk-SK" dirty="0" smtClean="0">
                <a:solidFill>
                  <a:schemeClr val="bg1"/>
                </a:solidFill>
              </a:rPr>
              <a:t>účinnosť (</a:t>
            </a:r>
            <a:r>
              <a:rPr lang="sk-SK" sz="3200" b="1" dirty="0" err="1">
                <a:solidFill>
                  <a:schemeClr val="bg1"/>
                </a:solidFill>
              </a:rPr>
              <a:t>E</a:t>
            </a:r>
            <a:r>
              <a:rPr lang="sk-SK" b="1" dirty="0" err="1" smtClean="0">
                <a:solidFill>
                  <a:schemeClr val="bg1"/>
                </a:solidFill>
              </a:rPr>
              <a:t>fficiency</a:t>
            </a:r>
            <a:r>
              <a:rPr lang="sk-SK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sk-SK" b="1" dirty="0">
              <a:solidFill>
                <a:schemeClr val="tx1"/>
              </a:solidFill>
            </a:endParaRPr>
          </a:p>
          <a:p>
            <a:pPr algn="ctr"/>
            <a:endParaRPr lang="sk-SK" dirty="0"/>
          </a:p>
        </p:txBody>
      </p:sp>
      <p:sp>
        <p:nvSpPr>
          <p:cNvPr id="13" name="Ovál 12"/>
          <p:cNvSpPr/>
          <p:nvPr/>
        </p:nvSpPr>
        <p:spPr>
          <a:xfrm>
            <a:off x="2717845" y="1998960"/>
            <a:ext cx="2601532" cy="162389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účelnosť </a:t>
            </a:r>
            <a:r>
              <a:rPr lang="sk-SK" dirty="0" smtClean="0">
                <a:solidFill>
                  <a:schemeClr val="bg1"/>
                </a:solidFill>
              </a:rPr>
              <a:t>(</a:t>
            </a:r>
            <a:r>
              <a:rPr lang="sk-SK" sz="3200" b="1" dirty="0" err="1" smtClean="0">
                <a:solidFill>
                  <a:schemeClr val="bg1"/>
                </a:solidFill>
              </a:rPr>
              <a:t>E</a:t>
            </a:r>
            <a:r>
              <a:rPr lang="sk-SK" b="1" dirty="0" err="1" smtClean="0">
                <a:solidFill>
                  <a:schemeClr val="bg1"/>
                </a:solidFill>
              </a:rPr>
              <a:t>ffectiveness</a:t>
            </a:r>
            <a:r>
              <a:rPr lang="sk-SK" dirty="0" smtClean="0">
                <a:solidFill>
                  <a:schemeClr val="bg1"/>
                </a:solidFill>
              </a:rPr>
              <a:t>)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5615725" y="2023644"/>
            <a:ext cx="2498502" cy="152918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dopad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</a:rPr>
              <a:t>(</a:t>
            </a:r>
            <a:r>
              <a:rPr lang="sk-SK" sz="3200" b="1" dirty="0" err="1" smtClean="0">
                <a:solidFill>
                  <a:schemeClr val="bg1"/>
                </a:solidFill>
              </a:rPr>
              <a:t>I</a:t>
            </a:r>
            <a:r>
              <a:rPr lang="sk-SK" b="1" dirty="0" err="1" smtClean="0">
                <a:solidFill>
                  <a:schemeClr val="bg1"/>
                </a:solidFill>
              </a:rPr>
              <a:t>mpact</a:t>
            </a:r>
            <a:r>
              <a:rPr lang="sk-SK" dirty="0" smtClean="0">
                <a:solidFill>
                  <a:schemeClr val="bg1"/>
                </a:solidFill>
              </a:rPr>
              <a:t>)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19829" y="277055"/>
            <a:ext cx="6570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0033CC"/>
                </a:solidFill>
              </a:rPr>
              <a:t>Plánovanie a príprava hodnotiacich aktivít</a:t>
            </a:r>
            <a:endParaRPr lang="sk-SK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6296" y="-20071"/>
            <a:ext cx="949784" cy="71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BlokTextu 15"/>
          <p:cNvSpPr txBox="1"/>
          <p:nvPr/>
        </p:nvSpPr>
        <p:spPr>
          <a:xfrm>
            <a:off x="278965" y="3922917"/>
            <a:ext cx="280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/>
              <a:t>dosiahnutie cieľov  OP,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problémy a  ich riešenie,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vplyvy  vonkajších  </a:t>
            </a:r>
          </a:p>
          <a:p>
            <a:r>
              <a:rPr lang="sk-SK" dirty="0"/>
              <a:t> </a:t>
            </a:r>
            <a:r>
              <a:rPr lang="sk-SK" dirty="0" smtClean="0"/>
              <a:t>    faktorov  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2913405" y="3926271"/>
            <a:ext cx="260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/>
              <a:t>intervencie splnili svoj </a:t>
            </a:r>
          </a:p>
          <a:p>
            <a:r>
              <a:rPr lang="sk-SK" dirty="0" smtClean="0"/>
              <a:t>      účel,</a:t>
            </a:r>
          </a:p>
          <a:p>
            <a:r>
              <a:rPr lang="sk-SK" dirty="0" smtClean="0"/>
              <a:t> -   či </a:t>
            </a:r>
            <a:r>
              <a:rPr lang="sk-SK" dirty="0"/>
              <a:t>dosiahnuté </a:t>
            </a:r>
            <a:r>
              <a:rPr lang="sk-SK" dirty="0" smtClean="0"/>
              <a:t>výsledky</a:t>
            </a:r>
          </a:p>
          <a:p>
            <a:r>
              <a:rPr lang="sk-SK" dirty="0"/>
              <a:t> </a:t>
            </a:r>
            <a:r>
              <a:rPr lang="sk-SK" dirty="0" smtClean="0"/>
              <a:t>    prispeli </a:t>
            </a:r>
            <a:r>
              <a:rPr lang="sk-SK" dirty="0"/>
              <a:t>k stanoveným </a:t>
            </a:r>
            <a:r>
              <a:rPr lang="sk-SK" dirty="0" smtClean="0"/>
              <a:t> </a:t>
            </a:r>
          </a:p>
          <a:p>
            <a:r>
              <a:rPr lang="sk-SK" dirty="0"/>
              <a:t> </a:t>
            </a:r>
            <a:r>
              <a:rPr lang="sk-SK" dirty="0" smtClean="0"/>
              <a:t>    cieľom</a:t>
            </a:r>
            <a:r>
              <a:rPr lang="sk-SK" dirty="0"/>
              <a:t>, </a:t>
            </a:r>
            <a:endParaRPr lang="sk-SK" dirty="0" smtClean="0"/>
          </a:p>
          <a:p>
            <a:r>
              <a:rPr lang="sk-SK" dirty="0" smtClean="0"/>
              <a:t>-   aké </a:t>
            </a:r>
            <a:r>
              <a:rPr lang="sk-SK" dirty="0"/>
              <a:t>výsledky sa dosiahli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5475337" y="3920979"/>
            <a:ext cx="28465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/>
              <a:t>dosiahnutie výsledku </a:t>
            </a:r>
          </a:p>
          <a:p>
            <a:r>
              <a:rPr lang="sk-SK" dirty="0" smtClean="0"/>
              <a:t>      programu/intervencie</a:t>
            </a:r>
          </a:p>
          <a:p>
            <a:r>
              <a:rPr lang="sk-SK" dirty="0" smtClean="0"/>
              <a:t>      voči vynaloženým</a:t>
            </a:r>
          </a:p>
          <a:p>
            <a:r>
              <a:rPr lang="sk-SK" dirty="0" smtClean="0"/>
              <a:t>      finančným prostriedkom </a:t>
            </a:r>
          </a:p>
          <a:p>
            <a:endParaRPr lang="sk-SK" dirty="0"/>
          </a:p>
        </p:txBody>
      </p:sp>
      <p:sp>
        <p:nvSpPr>
          <p:cNvPr id="33" name="BlokTextu 32"/>
          <p:cNvSpPr txBox="1"/>
          <p:nvPr/>
        </p:nvSpPr>
        <p:spPr>
          <a:xfrm>
            <a:off x="438615" y="729548"/>
            <a:ext cx="357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33CC"/>
                </a:solidFill>
              </a:rPr>
              <a:t>Hlavné hodnotiace kritéria</a:t>
            </a:r>
            <a:endParaRPr lang="sk-SK" dirty="0"/>
          </a:p>
        </p:txBody>
      </p:sp>
      <p:pic>
        <p:nvPicPr>
          <p:cNvPr id="47109" name="Picture 5" descr="C:\Users\admin\Pictures\ruk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51" y="1809751"/>
            <a:ext cx="497331" cy="41909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374517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33" grpId="0"/>
    </p:bldLst>
  </p:timing>
</p:sld>
</file>

<file path=ppt/theme/theme1.xml><?xml version="1.0" encoding="utf-8"?>
<a:theme xmlns:a="http://schemas.openxmlformats.org/drawingml/2006/main" name="Kompozitné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9908</TotalTime>
  <Words>2001</Words>
  <Application>Microsoft Office PowerPoint</Application>
  <PresentationFormat>Prezentácia na obrazovke (4:3)</PresentationFormat>
  <Paragraphs>806</Paragraphs>
  <Slides>31</Slides>
  <Notes>29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Wingdings 3</vt:lpstr>
      <vt:lpstr>Kompozitné</vt:lpstr>
      <vt:lpstr>Názov školenia</vt:lpstr>
      <vt:lpstr>Čo je hodnotenie?</vt:lpstr>
      <vt:lpstr> Trochu teórie </vt:lpstr>
      <vt:lpstr> Ešte trochu teórie </vt:lpstr>
      <vt:lpstr>Proces hodnotenia</vt:lpstr>
      <vt:lpstr>Plánovanie a príprava hodnotiacich aktivít </vt:lpstr>
      <vt:lpstr>Plánovanie a príprava hodnotiacich aktivít</vt:lpstr>
      <vt:lpstr>Plánovanie a príprava hodnotiacich aktivít</vt:lpstr>
      <vt:lpstr> </vt:lpstr>
      <vt:lpstr> </vt:lpstr>
      <vt:lpstr>Plánovanie a príprava hodnotiacich aktivít</vt:lpstr>
      <vt:lpstr>Plánovanie a príprava hodnotiacich aktivít</vt:lpstr>
      <vt:lpstr>Plánovanie a príprava hodnotiacich aktivít</vt:lpstr>
      <vt:lpstr>Plánovanie a príprava hodnotiacich aktivít</vt:lpstr>
      <vt:lpstr>Plánovanie a príprava hodnotiacich aktivít</vt:lpstr>
      <vt:lpstr>Plánovanie a príprava hodnotiacich aktivít</vt:lpstr>
      <vt:lpstr>Plánovanie a príprava hodnotiacich aktivít</vt:lpstr>
      <vt:lpstr>Plánovanie a príprava hodnotiacich aktivít</vt:lpstr>
      <vt:lpstr>Plánovanie a príprava hodnotiacich aktivít</vt:lpstr>
      <vt:lpstr>Prezentácia programu PowerPoint</vt:lpstr>
      <vt:lpstr>Realizácia  hodnotenia</vt:lpstr>
      <vt:lpstr>Realizácia  hodnotenia</vt:lpstr>
      <vt:lpstr>Realizácia  hodnotenia</vt:lpstr>
      <vt:lpstr>Realizácia  hodnotenia</vt:lpstr>
      <vt:lpstr>Akčný plán implementácie odporúčaní </vt:lpstr>
      <vt:lpstr>Prezentácia programu PowerPoint</vt:lpstr>
      <vt:lpstr>Kontrolné listy  </vt:lpstr>
      <vt:lpstr>Kontrolné listy</vt:lpstr>
      <vt:lpstr>Kontrolné listy</vt:lpstr>
      <vt:lpstr>Kontrolné listy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Daňko Peter</dc:creator>
  <cp:lastModifiedBy>Nemčková Jana</cp:lastModifiedBy>
  <cp:revision>491</cp:revision>
  <dcterms:created xsi:type="dcterms:W3CDTF">2016-03-30T10:25:26Z</dcterms:created>
  <dcterms:modified xsi:type="dcterms:W3CDTF">2017-04-06T09:33:58Z</dcterms:modified>
</cp:coreProperties>
</file>