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72" r:id="rId1"/>
  </p:sldMasterIdLst>
  <p:notesMasterIdLst>
    <p:notesMasterId r:id="rId30"/>
  </p:notesMasterIdLst>
  <p:handoutMasterIdLst>
    <p:handoutMasterId r:id="rId31"/>
  </p:handoutMasterIdLst>
  <p:sldIdLst>
    <p:sldId id="256" r:id="rId2"/>
    <p:sldId id="283" r:id="rId3"/>
    <p:sldId id="275" r:id="rId4"/>
    <p:sldId id="288" r:id="rId5"/>
    <p:sldId id="289" r:id="rId6"/>
    <p:sldId id="303" r:id="rId7"/>
    <p:sldId id="290" r:id="rId8"/>
    <p:sldId id="291" r:id="rId9"/>
    <p:sldId id="305" r:id="rId10"/>
    <p:sldId id="304" r:id="rId11"/>
    <p:sldId id="292" r:id="rId12"/>
    <p:sldId id="293" r:id="rId13"/>
    <p:sldId id="294" r:id="rId14"/>
    <p:sldId id="295" r:id="rId15"/>
    <p:sldId id="296" r:id="rId16"/>
    <p:sldId id="297" r:id="rId17"/>
    <p:sldId id="308" r:id="rId18"/>
    <p:sldId id="307" r:id="rId19"/>
    <p:sldId id="309" r:id="rId20"/>
    <p:sldId id="310" r:id="rId21"/>
    <p:sldId id="299" r:id="rId22"/>
    <p:sldId id="300" r:id="rId23"/>
    <p:sldId id="301" r:id="rId24"/>
    <p:sldId id="302" r:id="rId25"/>
    <p:sldId id="315" r:id="rId26"/>
    <p:sldId id="312" r:id="rId27"/>
    <p:sldId id="311" r:id="rId28"/>
    <p:sldId id="313" r:id="rId29"/>
  </p:sldIdLst>
  <p:sldSz cx="9144000" cy="6858000" type="screen4x3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7C4C9"/>
    <a:srgbClr val="0033CC"/>
    <a:srgbClr val="8FB7F9"/>
    <a:srgbClr val="FF3300"/>
    <a:srgbClr val="6C60C4"/>
    <a:srgbClr val="8D84D2"/>
    <a:srgbClr val="993300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Stredný štýl 2 - zvýraznenie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7078" autoAdjust="0"/>
  </p:normalViewPr>
  <p:slideViewPr>
    <p:cSldViewPr snapToGrid="0">
      <p:cViewPr varScale="1">
        <p:scale>
          <a:sx n="89" d="100"/>
          <a:sy n="89" d="100"/>
        </p:scale>
        <p:origin x="1590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26774D-3584-4688-A5CC-BDA3697A2DD0}" type="datetimeFigureOut">
              <a:rPr lang="sk-SK" smtClean="0"/>
              <a:t>06.04.2017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9104EF-41F2-441B-ACE0-F26F4090E4D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9831248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CA47B9-EEA1-40BE-849F-A88092897BE8}" type="datetimeFigureOut">
              <a:rPr lang="sk-SK" smtClean="0"/>
              <a:pPr/>
              <a:t>06.04.2017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FCE6AF-E020-49FF-AC9F-D597A6DF1E48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4161331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 smtClean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FCE6AF-E020-49FF-AC9F-D597A6DF1E48}" type="slidenum">
              <a:rPr lang="sk-SK" smtClean="0"/>
              <a:pPr/>
              <a:t>2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47536492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FCE6AF-E020-49FF-AC9F-D597A6DF1E48}" type="slidenum">
              <a:rPr lang="sk-SK" smtClean="0"/>
              <a:pPr/>
              <a:t>11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47536492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FCE6AF-E020-49FF-AC9F-D597A6DF1E48}" type="slidenum">
              <a:rPr lang="sk-SK" smtClean="0"/>
              <a:pPr/>
              <a:t>12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47536492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FCE6AF-E020-49FF-AC9F-D597A6DF1E48}" type="slidenum">
              <a:rPr lang="sk-SK" smtClean="0"/>
              <a:pPr/>
              <a:t>13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47536492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FCE6AF-E020-49FF-AC9F-D597A6DF1E48}" type="slidenum">
              <a:rPr lang="sk-SK" smtClean="0"/>
              <a:pPr/>
              <a:t>14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47536492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FCE6AF-E020-49FF-AC9F-D597A6DF1E48}" type="slidenum">
              <a:rPr lang="sk-SK" smtClean="0"/>
              <a:pPr/>
              <a:t>15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47536492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FCE6AF-E020-49FF-AC9F-D597A6DF1E48}" type="slidenum">
              <a:rPr lang="sk-SK" smtClean="0"/>
              <a:pPr/>
              <a:t>16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47536492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FCE6AF-E020-49FF-AC9F-D597A6DF1E48}" type="slidenum">
              <a:rPr lang="sk-SK" smtClean="0"/>
              <a:pPr/>
              <a:t>17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47536492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FCE6AF-E020-49FF-AC9F-D597A6DF1E48}" type="slidenum">
              <a:rPr lang="sk-SK" smtClean="0"/>
              <a:pPr/>
              <a:t>18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47536492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FCE6AF-E020-49FF-AC9F-D597A6DF1E48}" type="slidenum">
              <a:rPr lang="sk-SK" smtClean="0"/>
              <a:pPr/>
              <a:t>19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47536492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FCE6AF-E020-49FF-AC9F-D597A6DF1E48}" type="slidenum">
              <a:rPr lang="sk-SK" smtClean="0"/>
              <a:pPr/>
              <a:t>20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4753649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FCE6AF-E020-49FF-AC9F-D597A6DF1E48}" type="slidenum">
              <a:rPr lang="sk-SK" smtClean="0"/>
              <a:pPr/>
              <a:t>3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47536492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FCE6AF-E020-49FF-AC9F-D597A6DF1E48}" type="slidenum">
              <a:rPr lang="sk-SK" smtClean="0"/>
              <a:pPr/>
              <a:t>21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47536492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FCE6AF-E020-49FF-AC9F-D597A6DF1E48}" type="slidenum">
              <a:rPr lang="sk-SK" smtClean="0"/>
              <a:pPr/>
              <a:t>22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47536492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FCE6AF-E020-49FF-AC9F-D597A6DF1E48}" type="slidenum">
              <a:rPr lang="sk-SK" smtClean="0"/>
              <a:pPr/>
              <a:t>23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47536492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FCE6AF-E020-49FF-AC9F-D597A6DF1E48}" type="slidenum">
              <a:rPr lang="sk-SK" smtClean="0"/>
              <a:pPr/>
              <a:t>24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47536492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FCE6AF-E020-49FF-AC9F-D597A6DF1E48}" type="slidenum">
              <a:rPr lang="sk-SK" smtClean="0"/>
              <a:pPr/>
              <a:t>25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475364928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FCE6AF-E020-49FF-AC9F-D597A6DF1E48}" type="slidenum">
              <a:rPr lang="sk-SK" smtClean="0"/>
              <a:pPr/>
              <a:t>26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47536492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FCE6AF-E020-49FF-AC9F-D597A6DF1E48}" type="slidenum">
              <a:rPr lang="sk-SK" smtClean="0"/>
              <a:pPr/>
              <a:t>27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475364928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FCE6AF-E020-49FF-AC9F-D597A6DF1E48}" type="slidenum">
              <a:rPr lang="sk-SK" smtClean="0"/>
              <a:pPr/>
              <a:t>28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4753649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FCE6AF-E020-49FF-AC9F-D597A6DF1E48}" type="slidenum">
              <a:rPr lang="sk-SK" smtClean="0"/>
              <a:pPr/>
              <a:t>4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4753649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FCE6AF-E020-49FF-AC9F-D597A6DF1E48}" type="slidenum">
              <a:rPr lang="sk-SK" smtClean="0"/>
              <a:pPr/>
              <a:t>5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4753649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FCE6AF-E020-49FF-AC9F-D597A6DF1E48}" type="slidenum">
              <a:rPr lang="sk-SK" smtClean="0"/>
              <a:pPr/>
              <a:t>6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47536492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FCE6AF-E020-49FF-AC9F-D597A6DF1E48}" type="slidenum">
              <a:rPr lang="sk-SK" smtClean="0"/>
              <a:pPr/>
              <a:t>7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4753649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FCE6AF-E020-49FF-AC9F-D597A6DF1E48}" type="slidenum">
              <a:rPr lang="sk-SK" smtClean="0"/>
              <a:pPr/>
              <a:t>8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47536492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FCE6AF-E020-49FF-AC9F-D597A6DF1E48}" type="slidenum">
              <a:rPr lang="sk-SK" smtClean="0"/>
              <a:pPr/>
              <a:t>9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47536492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FCE6AF-E020-49FF-AC9F-D597A6DF1E48}" type="slidenum">
              <a:rPr lang="sk-SK" smtClean="0"/>
              <a:pPr/>
              <a:t>10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4753649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sphere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0374" y="0"/>
            <a:ext cx="2293626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38400" y="3581400"/>
            <a:ext cx="3962400" cy="2133600"/>
          </a:xfrm>
        </p:spPr>
        <p:txBody>
          <a:bodyPr anchor="t">
            <a:normAutofit/>
          </a:bodyPr>
          <a:lstStyle>
            <a:lvl1pPr marL="0" indent="0" algn="r">
              <a:buNone/>
              <a:defRPr sz="14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Upravte štýl predlohy podnadpisov</a:t>
            </a:r>
            <a:endParaRPr lang="en-US" dirty="0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>
          <a:xfrm>
            <a:off x="2438400" y="1447800"/>
            <a:ext cx="3962400" cy="2133600"/>
          </a:xfrm>
        </p:spPr>
        <p:txBody>
          <a:bodyPr anchor="b"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>
          <a:xfrm>
            <a:off x="3582988" y="6426201"/>
            <a:ext cx="2819399" cy="126999"/>
          </a:xfrm>
        </p:spPr>
        <p:txBody>
          <a:bodyPr/>
          <a:lstStyle/>
          <a:p>
            <a:fld id="{537D3102-AD23-4BFF-87AE-61567A0BE8E3}" type="datetime1">
              <a:rPr lang="en-US" smtClean="0"/>
              <a:pPr/>
              <a:t>4/6/2017</a:t>
            </a:fld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>
          <a:xfrm>
            <a:off x="6414976" y="6400800"/>
            <a:ext cx="457200" cy="152400"/>
          </a:xfrm>
        </p:spPr>
        <p:txBody>
          <a:bodyPr/>
          <a:lstStyle>
            <a:lvl1pPr algn="r">
              <a:defRPr/>
            </a:lvl1pPr>
          </a:lstStyle>
          <a:p>
            <a:fld id="{2B19053D-4B37-4D7B-8ABF-990319F02EE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>
          <a:xfrm>
            <a:off x="3581400" y="6296248"/>
            <a:ext cx="2820987" cy="15240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ABC42-E576-4B96-A2BC-C9DCC9DAE463}" type="datetime1">
              <a:rPr lang="en-US" smtClean="0"/>
              <a:pPr/>
              <a:t>4/6/2017</a:t>
            </a:fld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B19053D-4B37-4D7B-8ABF-990319F02EE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9B64A-A574-4632-8FB6-30501D3E1ACB}" type="datetime1">
              <a:rPr lang="en-US" smtClean="0"/>
              <a:pPr/>
              <a:t>4/6/2017</a:t>
            </a:fld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B19053D-4B37-4D7B-8ABF-990319F02EE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3657600" cy="5714999"/>
          </a:xfrm>
        </p:spPr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F5725-E820-4B2A-A81C-15E6A453397F}" type="datetime1">
              <a:rPr lang="en-US" smtClean="0"/>
              <a:pPr/>
              <a:t>4/6/2017</a:t>
            </a:fld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B19053D-4B37-4D7B-8ABF-990319F02EE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phere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8000" y="0"/>
            <a:ext cx="2293626" cy="6858000"/>
          </a:xfrm>
          <a:prstGeom prst="rect">
            <a:avLst/>
          </a:prstGeom>
        </p:spPr>
      </p:pic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839788" y="6426201"/>
            <a:ext cx="2819399" cy="126999"/>
          </a:xfrm>
        </p:spPr>
        <p:txBody>
          <a:bodyPr/>
          <a:lstStyle/>
          <a:p>
            <a:fld id="{B68DB90A-5AB2-4BF4-8147-F4CADCC03FE3}" type="datetime1">
              <a:rPr lang="en-US" smtClean="0"/>
              <a:pPr/>
              <a:t>4/6/2017</a:t>
            </a:fld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4116388" y="6400800"/>
            <a:ext cx="533400" cy="152400"/>
          </a:xfrm>
        </p:spPr>
        <p:txBody>
          <a:bodyPr/>
          <a:lstStyle/>
          <a:p>
            <a:fld id="{2B19053D-4B37-4D7B-8ABF-990319F0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838200" y="6296248"/>
            <a:ext cx="2820987" cy="1524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>
          <a:xfrm>
            <a:off x="457200" y="1828800"/>
            <a:ext cx="3200400" cy="1752600"/>
          </a:xfrm>
        </p:spPr>
        <p:txBody>
          <a:bodyPr anchor="b"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457200" y="3578224"/>
            <a:ext cx="3200645" cy="1459767"/>
          </a:xfrm>
        </p:spPr>
        <p:txBody>
          <a:bodyPr anchor="t">
            <a:norm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None/>
              <a:defRPr lang="en-US" sz="14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sk-SK" smtClean="0"/>
              <a:t>Upravte štýl predlohy textu.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3429000"/>
            <a:ext cx="3124200" cy="2667000"/>
          </a:xfrm>
        </p:spPr>
        <p:txBody>
          <a:bodyPr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457200"/>
            <a:ext cx="3124200" cy="2667000"/>
          </a:xfrm>
        </p:spPr>
        <p:txBody>
          <a:bodyPr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876800" y="457200"/>
            <a:ext cx="2819400" cy="5714999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ECF7D-CB0D-4FDB-902B-9E5CD56B2F3F}" type="datetime1">
              <a:rPr lang="en-US" smtClean="0"/>
              <a:pPr/>
              <a:t>4/6/2017</a:t>
            </a:fld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B19053D-4B37-4D7B-8ABF-990319F0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75238"/>
            <a:ext cx="3581400" cy="411162"/>
          </a:xfrm>
        </p:spPr>
        <p:txBody>
          <a:bodyPr anchor="b">
            <a:noAutofit/>
          </a:bodyPr>
          <a:lstStyle>
            <a:lvl1pPr marL="0" indent="0" algn="ctr">
              <a:buNone/>
              <a:defRPr sz="1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675288"/>
            <a:ext cx="3581400" cy="2525112"/>
          </a:xfrm>
        </p:spPr>
        <p:txBody>
          <a:bodyPr anchor="t"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 baseline="0"/>
            </a:lvl4pPr>
            <a:lvl5pPr>
              <a:buFont typeface="Wingdings" pitchFamily="2" charset="2"/>
              <a:buChar char="§"/>
              <a:defRPr sz="1400"/>
            </a:lvl5pPr>
            <a:lvl6pPr>
              <a:buFont typeface="Wingdings" pitchFamily="2" charset="2"/>
              <a:buChar char="§"/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 smtClean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199" y="3429000"/>
            <a:ext cx="3581400" cy="411162"/>
          </a:xfrm>
        </p:spPr>
        <p:txBody>
          <a:bodyPr anchor="b">
            <a:noAutofit/>
          </a:bodyPr>
          <a:lstStyle>
            <a:lvl1pPr marL="0" indent="0" algn="ctr">
              <a:buNone/>
              <a:defRPr sz="1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199" y="3840162"/>
            <a:ext cx="3581400" cy="2515198"/>
          </a:xfrm>
        </p:spPr>
        <p:txBody>
          <a:bodyPr anchor="t"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 smtClean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876800" y="457200"/>
            <a:ext cx="2819400" cy="5714999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55614-9033-4786-9235-17DD4EEE6651}" type="datetime1">
              <a:rPr lang="en-US" smtClean="0"/>
              <a:pPr/>
              <a:t>4/6/2017</a:t>
            </a:fld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B19053D-4B37-4D7B-8ABF-990319F0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33800" y="457200"/>
            <a:ext cx="3962400" cy="5715000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FD299-E27D-455F-9667-E019E6CEA2DD}" type="datetime1">
              <a:rPr lang="en-US" smtClean="0"/>
              <a:pPr/>
              <a:t>4/6/2017</a:t>
            </a:fld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B19053D-4B37-4D7B-8ABF-990319F0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AA9CB-1752-48C5-8105-E376DCE212C0}" type="datetime1">
              <a:rPr lang="en-US" smtClean="0"/>
              <a:pPr/>
              <a:t>4/6/2017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B19053D-4B37-4D7B-8ABF-990319F0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81600" y="1676400"/>
            <a:ext cx="2514600" cy="1874837"/>
          </a:xfrm>
        </p:spPr>
        <p:txBody>
          <a:bodyPr anchor="b">
            <a:normAutofit/>
          </a:bodyPr>
          <a:lstStyle>
            <a:lvl1pPr algn="r">
              <a:defRPr sz="2000" b="0">
                <a:effectLst/>
              </a:defRPr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76400"/>
            <a:ext cx="4700016" cy="3505200"/>
          </a:xfrm>
        </p:spPr>
        <p:txBody>
          <a:bodyPr>
            <a:normAutofit/>
          </a:bodyPr>
          <a:lstStyle>
            <a:lvl1pPr marL="228600" indent="-182880"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 smtClean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86400" y="3552372"/>
            <a:ext cx="2209800" cy="1629228"/>
          </a:xfrm>
        </p:spPr>
        <p:txBody>
          <a:bodyPr anchor="t">
            <a:normAutofit/>
          </a:bodyPr>
          <a:lstStyle>
            <a:lvl1pPr marL="0" indent="0" algn="r">
              <a:buNone/>
              <a:defRPr sz="12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F1C62-8F5A-4581-84EA-8C88B3391AE6}" type="datetime1">
              <a:rPr lang="en-US" smtClean="0"/>
              <a:pPr/>
              <a:t>4/6/2017</a:t>
            </a:fld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B19053D-4B37-4D7B-8ABF-990319F02EE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4800" y="1676400"/>
            <a:ext cx="4696967" cy="35052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 smtClean="0"/>
              <a:t>Ak chcete pridať obrázok, kliknite na ikonu</a:t>
            </a:r>
            <a:endParaRPr lang="en-US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5181600" y="1676400"/>
            <a:ext cx="2514600" cy="1875972"/>
          </a:xfrm>
        </p:spPr>
        <p:txBody>
          <a:bodyPr anchor="b">
            <a:normAutofit/>
          </a:bodyPr>
          <a:lstStyle>
            <a:lvl1pPr algn="r">
              <a:defRPr sz="2000" b="0">
                <a:effectLst/>
              </a:defRPr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2"/>
          </p:nvPr>
        </p:nvSpPr>
        <p:spPr>
          <a:xfrm>
            <a:off x="5486400" y="3552372"/>
            <a:ext cx="2209800" cy="1629228"/>
          </a:xfrm>
        </p:spPr>
        <p:txBody>
          <a:bodyPr anchor="t">
            <a:normAutofit/>
          </a:bodyPr>
          <a:lstStyle>
            <a:lvl1pPr marL="0" indent="0" algn="r">
              <a:buNone/>
              <a:defRPr sz="12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98DDE-8CD0-4E97-98D0-8F413940748F}" type="datetime1">
              <a:rPr lang="en-US" smtClean="0"/>
              <a:pPr/>
              <a:t>4/6/2017</a:t>
            </a:fld>
            <a:endParaRPr lang="en-US" dirty="0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B19053D-4B37-4D7B-8ABF-990319F02EE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sphere2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8823693" y="0"/>
            <a:ext cx="320307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76800" y="457200"/>
            <a:ext cx="2819400" cy="5715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457200"/>
            <a:ext cx="3657600" cy="57149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7772400" y="6400800"/>
            <a:ext cx="533400" cy="152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2B19053D-4B37-4D7B-8ABF-990319F02EE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2"/>
          </p:nvPr>
        </p:nvSpPr>
        <p:spPr>
          <a:xfrm>
            <a:off x="4876801" y="6426201"/>
            <a:ext cx="2819399" cy="1269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34BB6B48-E8B6-492E-B5F2-B7A73A7469AD}" type="datetime1">
              <a:rPr lang="en-US" smtClean="0"/>
              <a:pPr/>
              <a:t>4/6/2017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4875213" y="6296248"/>
            <a:ext cx="2820987" cy="1524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r" defTabSz="914400" rtl="0" eaLnBrk="1" latinLnBrk="0" hangingPunct="1">
        <a:spcBef>
          <a:spcPct val="0"/>
        </a:spcBef>
        <a:buNone/>
        <a:defRPr sz="2800" kern="1200">
          <a:gradFill>
            <a:gsLst>
              <a:gs pos="0">
                <a:schemeClr val="tx1">
                  <a:lumMod val="50000"/>
                </a:schemeClr>
              </a:gs>
              <a:gs pos="61000">
                <a:schemeClr val="tx1"/>
              </a:gs>
            </a:gsLst>
            <a:lin ang="5400000" scaled="0"/>
          </a:gradFill>
          <a:effectLst/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8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2pPr>
      <a:lvl3pPr marL="59436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3pPr>
      <a:lvl4pPr marL="77724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4pPr>
      <a:lvl5pPr marL="96012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5pPr>
      <a:lvl6pPr marL="114300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32588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50876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69164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7" Type="http://schemas.openxmlformats.org/officeDocument/2006/relationships/image" Target="../media/image7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9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jpeg"/><Relationship Id="rId5" Type="http://schemas.openxmlformats.org/officeDocument/2006/relationships/image" Target="../media/image4.png"/><Relationship Id="rId4" Type="http://schemas.microsoft.com/office/2007/relationships/hdphoto" Target="../media/hdphoto1.wdp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9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jpeg"/><Relationship Id="rId5" Type="http://schemas.openxmlformats.org/officeDocument/2006/relationships/image" Target="../media/image4.png"/><Relationship Id="rId4" Type="http://schemas.microsoft.com/office/2007/relationships/hdphoto" Target="../media/hdphoto1.wdp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9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jpeg"/><Relationship Id="rId5" Type="http://schemas.openxmlformats.org/officeDocument/2006/relationships/image" Target="../media/image4.png"/><Relationship Id="rId4" Type="http://schemas.microsoft.com/office/2007/relationships/hdphoto" Target="../media/hdphoto1.wdp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9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jpeg"/><Relationship Id="rId5" Type="http://schemas.openxmlformats.org/officeDocument/2006/relationships/image" Target="../media/image4.png"/><Relationship Id="rId4" Type="http://schemas.microsoft.com/office/2007/relationships/hdphoto" Target="../media/hdphoto1.wdp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9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jpeg"/><Relationship Id="rId5" Type="http://schemas.openxmlformats.org/officeDocument/2006/relationships/image" Target="../media/image4.png"/><Relationship Id="rId4" Type="http://schemas.microsoft.com/office/2007/relationships/hdphoto" Target="../media/hdphoto1.wdp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9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jpeg"/><Relationship Id="rId5" Type="http://schemas.openxmlformats.org/officeDocument/2006/relationships/image" Target="../media/image4.png"/><Relationship Id="rId4" Type="http://schemas.microsoft.com/office/2007/relationships/hdphoto" Target="../media/hdphoto1.wdp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9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jpeg"/><Relationship Id="rId5" Type="http://schemas.openxmlformats.org/officeDocument/2006/relationships/image" Target="../media/image4.png"/><Relationship Id="rId4" Type="http://schemas.microsoft.com/office/2007/relationships/hdphoto" Target="../media/hdphoto1.wdp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9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jpeg"/><Relationship Id="rId5" Type="http://schemas.openxmlformats.org/officeDocument/2006/relationships/image" Target="../media/image4.png"/><Relationship Id="rId4" Type="http://schemas.microsoft.com/office/2007/relationships/hdphoto" Target="../media/hdphoto1.wdp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9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jpeg"/><Relationship Id="rId5" Type="http://schemas.openxmlformats.org/officeDocument/2006/relationships/image" Target="../media/image4.png"/><Relationship Id="rId4" Type="http://schemas.microsoft.com/office/2007/relationships/hdphoto" Target="../media/hdphoto1.wdp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9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jpeg"/><Relationship Id="rId5" Type="http://schemas.openxmlformats.org/officeDocument/2006/relationships/image" Target="../media/image4.png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9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jpeg"/><Relationship Id="rId5" Type="http://schemas.openxmlformats.org/officeDocument/2006/relationships/image" Target="../media/image4.png"/><Relationship Id="rId4" Type="http://schemas.microsoft.com/office/2007/relationships/hdphoto" Target="../media/hdphoto1.wdp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9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jpeg"/><Relationship Id="rId5" Type="http://schemas.openxmlformats.org/officeDocument/2006/relationships/image" Target="../media/image4.png"/><Relationship Id="rId4" Type="http://schemas.microsoft.com/office/2007/relationships/hdphoto" Target="../media/hdphoto1.wdp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9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jpeg"/><Relationship Id="rId5" Type="http://schemas.openxmlformats.org/officeDocument/2006/relationships/image" Target="../media/image4.png"/><Relationship Id="rId4" Type="http://schemas.microsoft.com/office/2007/relationships/hdphoto" Target="../media/hdphoto1.wdp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9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jpeg"/><Relationship Id="rId5" Type="http://schemas.openxmlformats.org/officeDocument/2006/relationships/image" Target="../media/image4.png"/><Relationship Id="rId4" Type="http://schemas.microsoft.com/office/2007/relationships/hdphoto" Target="../media/hdphoto1.wdp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9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jpeg"/><Relationship Id="rId5" Type="http://schemas.openxmlformats.org/officeDocument/2006/relationships/image" Target="../media/image4.png"/><Relationship Id="rId4" Type="http://schemas.microsoft.com/office/2007/relationships/hdphoto" Target="../media/hdphoto1.wdp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9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jpeg"/><Relationship Id="rId5" Type="http://schemas.openxmlformats.org/officeDocument/2006/relationships/image" Target="../media/image4.png"/><Relationship Id="rId4" Type="http://schemas.microsoft.com/office/2007/relationships/hdphoto" Target="../media/hdphoto1.wdp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9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jpeg"/><Relationship Id="rId5" Type="http://schemas.openxmlformats.org/officeDocument/2006/relationships/image" Target="../media/image4.png"/><Relationship Id="rId4" Type="http://schemas.microsoft.com/office/2007/relationships/hdphoto" Target="../media/hdphoto1.wdp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9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jpeg"/><Relationship Id="rId5" Type="http://schemas.openxmlformats.org/officeDocument/2006/relationships/image" Target="../media/image4.png"/><Relationship Id="rId4" Type="http://schemas.microsoft.com/office/2007/relationships/hdphoto" Target="../media/hdphoto1.wdp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9.jpe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jpeg"/><Relationship Id="rId5" Type="http://schemas.openxmlformats.org/officeDocument/2006/relationships/image" Target="../media/image4.png"/><Relationship Id="rId4" Type="http://schemas.microsoft.com/office/2007/relationships/hdphoto" Target="../media/hdphoto1.wdp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9.jpe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jpeg"/><Relationship Id="rId5" Type="http://schemas.openxmlformats.org/officeDocument/2006/relationships/image" Target="../media/image4.png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9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jpeg"/><Relationship Id="rId5" Type="http://schemas.openxmlformats.org/officeDocument/2006/relationships/image" Target="../media/image4.png"/><Relationship Id="rId4" Type="http://schemas.microsoft.com/office/2007/relationships/hdphoto" Target="../media/hdphoto1.wdp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9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jpeg"/><Relationship Id="rId5" Type="http://schemas.openxmlformats.org/officeDocument/2006/relationships/image" Target="../media/image4.png"/><Relationship Id="rId4" Type="http://schemas.microsoft.com/office/2007/relationships/hdphoto" Target="../media/hdphoto1.wdp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9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jpeg"/><Relationship Id="rId5" Type="http://schemas.openxmlformats.org/officeDocument/2006/relationships/image" Target="../media/image4.png"/><Relationship Id="rId4" Type="http://schemas.microsoft.com/office/2007/relationships/hdphoto" Target="../media/hdphoto1.wdp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9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jpeg"/><Relationship Id="rId5" Type="http://schemas.openxmlformats.org/officeDocument/2006/relationships/image" Target="../media/image4.png"/><Relationship Id="rId4" Type="http://schemas.microsoft.com/office/2007/relationships/hdphoto" Target="../media/hdphoto1.wdp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9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jpeg"/><Relationship Id="rId5" Type="http://schemas.openxmlformats.org/officeDocument/2006/relationships/image" Target="../media/image4.png"/><Relationship Id="rId4" Type="http://schemas.microsoft.com/office/2007/relationships/hdphoto" Target="../media/hdphoto1.wdp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9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jpeg"/><Relationship Id="rId5" Type="http://schemas.openxmlformats.org/officeDocument/2006/relationships/image" Target="../media/image4.png"/><Relationship Id="rId4" Type="http://schemas.microsoft.com/office/2007/relationships/hdphoto" Target="../media/hdphoto1.wdp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image" Target="../media/image3.jpeg"/><Relationship Id="rId7" Type="http://schemas.openxmlformats.org/officeDocument/2006/relationships/image" Target="../media/image9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jpeg"/><Relationship Id="rId5" Type="http://schemas.openxmlformats.org/officeDocument/2006/relationships/image" Target="../media/image4.png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nadpis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smtClean="0"/>
              <a:t>                                                                     školiteľ</a:t>
            </a:r>
            <a:endParaRPr lang="sk-SK" dirty="0" smtClean="0"/>
          </a:p>
          <a:p>
            <a:r>
              <a:rPr lang="sk-SK" b="1" dirty="0" smtClean="0"/>
              <a:t>Martin Obuch</a:t>
            </a:r>
            <a:endParaRPr lang="sk-SK" b="1" dirty="0"/>
          </a:p>
          <a:p>
            <a:r>
              <a:rPr lang="sk-SK" dirty="0" smtClean="0"/>
              <a:t>07. apríl 2017</a:t>
            </a:r>
          </a:p>
          <a:p>
            <a:endParaRPr lang="sk-SK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Hodnotenie operačných programov</a:t>
            </a:r>
            <a:endParaRPr lang="sk-SK" dirty="0"/>
          </a:p>
        </p:txBody>
      </p:sp>
      <p:pic>
        <p:nvPicPr>
          <p:cNvPr id="4" name="Obrázok 3"/>
          <p:cNvPicPr/>
          <p:nvPr/>
        </p:nvPicPr>
        <p:blipFill>
          <a:blip r:embed="rId2">
            <a:duotone>
              <a:srgbClr val="4F81BD">
                <a:shade val="45000"/>
                <a:satMod val="135000"/>
              </a:srgb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4700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4650874" y="2381397"/>
            <a:ext cx="6862523" cy="212372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Obrázok 4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7164288" y="155251"/>
            <a:ext cx="2016224" cy="2193628"/>
          </a:xfrm>
          <a:prstGeom prst="rect">
            <a:avLst/>
          </a:prstGeom>
        </p:spPr>
      </p:pic>
      <p:pic>
        <p:nvPicPr>
          <p:cNvPr id="6" name="Picture 3" descr="C:\Users\pdanko\Desktop\Logo EÚ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7874" y="406552"/>
            <a:ext cx="1534237" cy="12905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Obrázok 6" descr="OPTP_logo_COLOR small"/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282127"/>
            <a:ext cx="2990774" cy="1414934"/>
          </a:xfrm>
          <a:prstGeom prst="rect">
            <a:avLst/>
          </a:prstGeom>
          <a:noFill/>
          <a:ln>
            <a:noFill/>
          </a:ln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39235" y="4176713"/>
            <a:ext cx="3146632" cy="23574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4269912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323528" y="188640"/>
            <a:ext cx="7776861" cy="576064"/>
          </a:xfrm>
        </p:spPr>
        <p:txBody>
          <a:bodyPr>
            <a:normAutofit/>
          </a:bodyPr>
          <a:lstStyle/>
          <a:p>
            <a:pPr algn="l"/>
            <a:r>
              <a:rPr lang="sk-SK" b="1" dirty="0" smtClean="0"/>
              <a:t> Politika súdržnosti EÚ 2014-2020 II. </a:t>
            </a:r>
            <a:endParaRPr lang="sk-SK" b="1" dirty="0"/>
          </a:p>
        </p:txBody>
      </p:sp>
      <p:pic>
        <p:nvPicPr>
          <p:cNvPr id="4" name="Obrázok 3"/>
          <p:cNvPicPr/>
          <p:nvPr/>
        </p:nvPicPr>
        <p:blipFill>
          <a:blip r:embed="rId3">
            <a:duotone>
              <a:srgbClr val="4F81BD">
                <a:shade val="45000"/>
                <a:satMod val="135000"/>
              </a:srgb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4700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5190934" y="2934449"/>
            <a:ext cx="6862523" cy="104360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Obrázok 4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8244406" y="115702"/>
            <a:ext cx="899593" cy="1009042"/>
          </a:xfrm>
          <a:prstGeom prst="rect">
            <a:avLst/>
          </a:prstGeom>
        </p:spPr>
      </p:pic>
      <p:pic>
        <p:nvPicPr>
          <p:cNvPr id="6" name="Picture 3" descr="C:\Users\pdanko\Desktop\Logo EÚ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6404361"/>
            <a:ext cx="522790" cy="4397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Obrázok 6" descr="OPTP_logo_COLOR small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1692" y="6356961"/>
            <a:ext cx="1090027" cy="464509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9" name="Rovná spojnica 8"/>
          <p:cNvCxnSpPr/>
          <p:nvPr/>
        </p:nvCxnSpPr>
        <p:spPr>
          <a:xfrm>
            <a:off x="323528" y="764704"/>
            <a:ext cx="7776863" cy="0"/>
          </a:xfrm>
          <a:prstGeom prst="line">
            <a:avLst/>
          </a:prstGeom>
          <a:ln w="25400"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ovná spojnica 10"/>
          <p:cNvCxnSpPr/>
          <p:nvPr/>
        </p:nvCxnSpPr>
        <p:spPr>
          <a:xfrm>
            <a:off x="323527" y="6343929"/>
            <a:ext cx="7776863" cy="0"/>
          </a:xfrm>
          <a:prstGeom prst="line">
            <a:avLst/>
          </a:prstGeom>
          <a:ln w="25400"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BlokTextu 11"/>
          <p:cNvSpPr txBox="1"/>
          <p:nvPr/>
        </p:nvSpPr>
        <p:spPr>
          <a:xfrm>
            <a:off x="3635896" y="6418800"/>
            <a:ext cx="446449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sk-SK" sz="1000" dirty="0" smtClean="0"/>
              <a:t>Školenie je </a:t>
            </a:r>
            <a:r>
              <a:rPr lang="sk-SK" sz="1000" dirty="0"/>
              <a:t>spolufinancované </a:t>
            </a:r>
            <a:r>
              <a:rPr lang="sk-SK" sz="1000" dirty="0" smtClean="0"/>
              <a:t>z Európskeho fondu regionálneho rozvoja.</a:t>
            </a:r>
            <a:endParaRPr lang="sk-SK" sz="1000" dirty="0"/>
          </a:p>
        </p:txBody>
      </p:sp>
      <p:sp>
        <p:nvSpPr>
          <p:cNvPr id="13" name="Rectangle 4"/>
          <p:cNvSpPr>
            <a:spLocks noChangeArrowheads="1"/>
          </p:cNvSpPr>
          <p:nvPr/>
        </p:nvSpPr>
        <p:spPr bwMode="auto">
          <a:xfrm>
            <a:off x="323528" y="1116808"/>
            <a:ext cx="7273926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sk-SK" altLang="sk-SK"/>
              <a:t>zníženie významných ekonomických, sociálnych a územných rozdielov</a:t>
            </a:r>
            <a:endParaRPr lang="en-US" altLang="sk-SK"/>
          </a:p>
        </p:txBody>
      </p:sp>
      <p:sp>
        <p:nvSpPr>
          <p:cNvPr id="14" name="Rectangle 5"/>
          <p:cNvSpPr>
            <a:spLocks noChangeArrowheads="1"/>
          </p:cNvSpPr>
          <p:nvPr/>
        </p:nvSpPr>
        <p:spPr bwMode="auto">
          <a:xfrm rot="16200000">
            <a:off x="2835673" y="1905398"/>
            <a:ext cx="1651792" cy="1223962"/>
          </a:xfrm>
          <a:prstGeom prst="rect">
            <a:avLst/>
          </a:prstGeom>
          <a:solidFill>
            <a:srgbClr val="FF9900"/>
          </a:solidFill>
          <a:ln w="1905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sk-SK" altLang="sk-SK"/>
              <a:t>ERDF</a:t>
            </a:r>
            <a:endParaRPr lang="en-US" altLang="sk-SK"/>
          </a:p>
        </p:txBody>
      </p:sp>
      <p:sp>
        <p:nvSpPr>
          <p:cNvPr id="15" name="Rectangle 6"/>
          <p:cNvSpPr>
            <a:spLocks noChangeArrowheads="1"/>
          </p:cNvSpPr>
          <p:nvPr/>
        </p:nvSpPr>
        <p:spPr bwMode="auto">
          <a:xfrm rot="16200000">
            <a:off x="4839520" y="1487091"/>
            <a:ext cx="815179" cy="1223962"/>
          </a:xfrm>
          <a:prstGeom prst="rect">
            <a:avLst/>
          </a:prstGeom>
          <a:solidFill>
            <a:srgbClr val="FFCC99"/>
          </a:solidFill>
          <a:ln w="1905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sk-SK" altLang="sk-SK"/>
              <a:t>ESF</a:t>
            </a:r>
            <a:endParaRPr lang="en-US" altLang="sk-SK"/>
          </a:p>
        </p:txBody>
      </p:sp>
      <p:sp>
        <p:nvSpPr>
          <p:cNvPr id="16" name="Rectangle 7"/>
          <p:cNvSpPr>
            <a:spLocks noChangeArrowheads="1"/>
          </p:cNvSpPr>
          <p:nvPr/>
        </p:nvSpPr>
        <p:spPr bwMode="auto">
          <a:xfrm rot="16200000">
            <a:off x="6517160" y="1403351"/>
            <a:ext cx="792162" cy="1368425"/>
          </a:xfrm>
          <a:prstGeom prst="rect">
            <a:avLst/>
          </a:prstGeom>
          <a:solidFill>
            <a:srgbClr val="CCFFCC"/>
          </a:solidFill>
          <a:ln w="1905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sk-SK" altLang="sk-SK"/>
              <a:t>KF</a:t>
            </a:r>
            <a:endParaRPr lang="en-US" altLang="sk-SK"/>
          </a:p>
        </p:txBody>
      </p:sp>
      <p:sp>
        <p:nvSpPr>
          <p:cNvPr id="18" name="Rectangle 8"/>
          <p:cNvSpPr>
            <a:spLocks noChangeArrowheads="1"/>
          </p:cNvSpPr>
          <p:nvPr/>
        </p:nvSpPr>
        <p:spPr bwMode="auto">
          <a:xfrm>
            <a:off x="323528" y="1691482"/>
            <a:ext cx="2305050" cy="792163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sk-SK" altLang="sk-SK" sz="1600" b="1" dirty="0" smtClean="0"/>
              <a:t>Investovanie do rastu </a:t>
            </a:r>
          </a:p>
          <a:p>
            <a:pPr algn="ctr"/>
            <a:r>
              <a:rPr lang="sk-SK" altLang="sk-SK" sz="1600" b="1" dirty="0" smtClean="0"/>
              <a:t>a zamestnanosti</a:t>
            </a:r>
            <a:endParaRPr lang="en-US" altLang="sk-SK" sz="1600" b="1" dirty="0"/>
          </a:p>
        </p:txBody>
      </p:sp>
      <p:sp>
        <p:nvSpPr>
          <p:cNvPr id="20" name="Rectangle 10"/>
          <p:cNvSpPr>
            <a:spLocks noChangeArrowheads="1"/>
          </p:cNvSpPr>
          <p:nvPr/>
        </p:nvSpPr>
        <p:spPr bwMode="auto">
          <a:xfrm>
            <a:off x="339080" y="2683673"/>
            <a:ext cx="2289498" cy="659602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sk-SK" altLang="sk-SK" sz="1600" b="1" dirty="0" smtClean="0"/>
              <a:t>Európska </a:t>
            </a:r>
            <a:r>
              <a:rPr lang="sk-SK" altLang="sk-SK" sz="1600" b="1" dirty="0"/>
              <a:t>územná </a:t>
            </a:r>
            <a:endParaRPr lang="sk-SK" altLang="sk-SK" sz="1600" b="1" dirty="0" smtClean="0"/>
          </a:p>
          <a:p>
            <a:pPr algn="ctr"/>
            <a:r>
              <a:rPr lang="sk-SK" altLang="sk-SK" sz="1600" b="1" dirty="0" smtClean="0"/>
              <a:t>spolupráca</a:t>
            </a:r>
            <a:endParaRPr lang="en-US" altLang="sk-SK" sz="1600" b="1" dirty="0"/>
          </a:p>
        </p:txBody>
      </p:sp>
      <p:sp>
        <p:nvSpPr>
          <p:cNvPr id="22" name="Rectangle 12"/>
          <p:cNvSpPr>
            <a:spLocks noChangeArrowheads="1"/>
          </p:cNvSpPr>
          <p:nvPr/>
        </p:nvSpPr>
        <p:spPr bwMode="auto">
          <a:xfrm>
            <a:off x="3049587" y="3559971"/>
            <a:ext cx="2818556" cy="726280"/>
          </a:xfrm>
          <a:prstGeom prst="rect">
            <a:avLst/>
          </a:prstGeom>
          <a:solidFill>
            <a:srgbClr val="CC99FF"/>
          </a:solidFill>
          <a:ln w="1905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sk-SK" altLang="sk-SK" dirty="0" smtClean="0"/>
              <a:t>EPFRV</a:t>
            </a:r>
            <a:endParaRPr lang="en-US" altLang="sk-SK" dirty="0"/>
          </a:p>
        </p:txBody>
      </p:sp>
      <p:sp>
        <p:nvSpPr>
          <p:cNvPr id="26" name="Rectangle 16"/>
          <p:cNvSpPr>
            <a:spLocks noChangeArrowheads="1"/>
          </p:cNvSpPr>
          <p:nvPr/>
        </p:nvSpPr>
        <p:spPr bwMode="auto">
          <a:xfrm>
            <a:off x="6229028" y="3559970"/>
            <a:ext cx="1368425" cy="726281"/>
          </a:xfrm>
          <a:prstGeom prst="rect">
            <a:avLst/>
          </a:prstGeom>
          <a:solidFill>
            <a:srgbClr val="CC99FF"/>
          </a:solidFill>
          <a:ln w="19050" algn="ctr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sk-SK" altLang="sk-SK" dirty="0" smtClean="0"/>
              <a:t>EFNRH</a:t>
            </a:r>
            <a:endParaRPr lang="en-US" altLang="sk-SK" dirty="0"/>
          </a:p>
        </p:txBody>
      </p:sp>
      <p:sp>
        <p:nvSpPr>
          <p:cNvPr id="28" name="Rectangle 4"/>
          <p:cNvSpPr>
            <a:spLocks noChangeArrowheads="1"/>
          </p:cNvSpPr>
          <p:nvPr/>
        </p:nvSpPr>
        <p:spPr bwMode="auto">
          <a:xfrm>
            <a:off x="323527" y="4850608"/>
            <a:ext cx="7273926" cy="431800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sk-SK" altLang="sk-SK" dirty="0" smtClean="0"/>
              <a:t>PD – členské štáty </a:t>
            </a:r>
            <a:endParaRPr lang="en-US" altLang="sk-SK" dirty="0"/>
          </a:p>
        </p:txBody>
      </p:sp>
      <p:sp>
        <p:nvSpPr>
          <p:cNvPr id="29" name="Rectangle 4"/>
          <p:cNvSpPr>
            <a:spLocks noChangeArrowheads="1"/>
          </p:cNvSpPr>
          <p:nvPr/>
        </p:nvSpPr>
        <p:spPr bwMode="auto">
          <a:xfrm>
            <a:off x="323526" y="5450683"/>
            <a:ext cx="7273927" cy="431800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sk-SK" altLang="sk-SK" dirty="0" smtClean="0"/>
              <a:t>Operačné programy </a:t>
            </a:r>
            <a:endParaRPr lang="en-US" altLang="sk-SK" dirty="0"/>
          </a:p>
        </p:txBody>
      </p:sp>
    </p:spTree>
    <p:extLst>
      <p:ext uri="{BB962C8B-B14F-4D97-AF65-F5344CB8AC3E}">
        <p14:creationId xmlns:p14="http://schemas.microsoft.com/office/powerpoint/2010/main" val="2641771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323528" y="188640"/>
            <a:ext cx="7776861" cy="576064"/>
          </a:xfrm>
        </p:spPr>
        <p:txBody>
          <a:bodyPr>
            <a:normAutofit/>
          </a:bodyPr>
          <a:lstStyle/>
          <a:p>
            <a:pPr algn="l"/>
            <a:r>
              <a:rPr lang="sk-SK" b="1" dirty="0" smtClean="0"/>
              <a:t> Politika súdržnosti EÚ 2014-2020 na Slovensku </a:t>
            </a:r>
            <a:endParaRPr lang="sk-SK" b="1" dirty="0"/>
          </a:p>
        </p:txBody>
      </p:sp>
      <p:pic>
        <p:nvPicPr>
          <p:cNvPr id="4" name="Obrázok 3"/>
          <p:cNvPicPr/>
          <p:nvPr/>
        </p:nvPicPr>
        <p:blipFill>
          <a:blip r:embed="rId3">
            <a:duotone>
              <a:srgbClr val="4F81BD">
                <a:shade val="45000"/>
                <a:satMod val="135000"/>
              </a:srgb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4700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5190934" y="2934449"/>
            <a:ext cx="6862523" cy="104360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Obrázok 4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8244406" y="115702"/>
            <a:ext cx="899593" cy="1009042"/>
          </a:xfrm>
          <a:prstGeom prst="rect">
            <a:avLst/>
          </a:prstGeom>
        </p:spPr>
      </p:pic>
      <p:pic>
        <p:nvPicPr>
          <p:cNvPr id="6" name="Picture 3" descr="C:\Users\pdanko\Desktop\Logo EÚ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6404361"/>
            <a:ext cx="522790" cy="4397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Obrázok 6" descr="OPTP_logo_COLOR small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1692" y="6356961"/>
            <a:ext cx="1090027" cy="464509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9" name="Rovná spojnica 8"/>
          <p:cNvCxnSpPr/>
          <p:nvPr/>
        </p:nvCxnSpPr>
        <p:spPr>
          <a:xfrm>
            <a:off x="323528" y="764704"/>
            <a:ext cx="7776863" cy="0"/>
          </a:xfrm>
          <a:prstGeom prst="line">
            <a:avLst/>
          </a:prstGeom>
          <a:ln w="25400"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ovná spojnica 10"/>
          <p:cNvCxnSpPr/>
          <p:nvPr/>
        </p:nvCxnSpPr>
        <p:spPr>
          <a:xfrm>
            <a:off x="323527" y="6343929"/>
            <a:ext cx="7776863" cy="0"/>
          </a:xfrm>
          <a:prstGeom prst="line">
            <a:avLst/>
          </a:prstGeom>
          <a:ln w="25400"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BlokTextu 11"/>
          <p:cNvSpPr txBox="1"/>
          <p:nvPr/>
        </p:nvSpPr>
        <p:spPr>
          <a:xfrm>
            <a:off x="3635896" y="6418800"/>
            <a:ext cx="446449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sk-SK" sz="1000" dirty="0" smtClean="0"/>
              <a:t>Školenie je </a:t>
            </a:r>
            <a:r>
              <a:rPr lang="sk-SK" sz="1000" dirty="0"/>
              <a:t>spolufinancované </a:t>
            </a:r>
            <a:r>
              <a:rPr lang="sk-SK" sz="1000" dirty="0" smtClean="0"/>
              <a:t>z Európskeho fondu regionálneho rozvoja.</a:t>
            </a:r>
            <a:endParaRPr lang="sk-SK" sz="1000" dirty="0"/>
          </a:p>
        </p:txBody>
      </p:sp>
      <p:sp>
        <p:nvSpPr>
          <p:cNvPr id="13" name="Rectangle 4"/>
          <p:cNvSpPr>
            <a:spLocks noChangeArrowheads="1"/>
          </p:cNvSpPr>
          <p:nvPr/>
        </p:nvSpPr>
        <p:spPr bwMode="auto">
          <a:xfrm>
            <a:off x="323528" y="1116808"/>
            <a:ext cx="7508929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sk-SK" altLang="sk-SK" dirty="0" smtClean="0"/>
              <a:t>Partnerská dohoda SR 2014-2020 </a:t>
            </a:r>
            <a:endParaRPr lang="en-US" altLang="sk-SK" dirty="0"/>
          </a:p>
        </p:txBody>
      </p:sp>
      <p:sp>
        <p:nvSpPr>
          <p:cNvPr id="18" name="Rectangle 8"/>
          <p:cNvSpPr>
            <a:spLocks noChangeArrowheads="1"/>
          </p:cNvSpPr>
          <p:nvPr/>
        </p:nvSpPr>
        <p:spPr bwMode="auto">
          <a:xfrm>
            <a:off x="323529" y="1702596"/>
            <a:ext cx="800422" cy="792163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sk-SK" altLang="sk-SK" sz="1600" b="1" dirty="0" smtClean="0"/>
              <a:t>OP II</a:t>
            </a:r>
            <a:endParaRPr lang="en-US" altLang="sk-SK" sz="1600" b="1" dirty="0"/>
          </a:p>
        </p:txBody>
      </p:sp>
      <p:sp>
        <p:nvSpPr>
          <p:cNvPr id="20" name="Rectangle 12"/>
          <p:cNvSpPr>
            <a:spLocks noChangeArrowheads="1"/>
          </p:cNvSpPr>
          <p:nvPr/>
        </p:nvSpPr>
        <p:spPr bwMode="auto">
          <a:xfrm>
            <a:off x="323526" y="2727594"/>
            <a:ext cx="830450" cy="726280"/>
          </a:xfrm>
          <a:prstGeom prst="rect">
            <a:avLst/>
          </a:prstGeom>
          <a:solidFill>
            <a:srgbClr val="CC99FF"/>
          </a:solidFill>
          <a:ln w="1905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sk-SK" altLang="sk-SK" dirty="0" smtClean="0"/>
              <a:t>SK-CZ</a:t>
            </a:r>
            <a:endParaRPr lang="en-US" altLang="sk-SK" dirty="0"/>
          </a:p>
        </p:txBody>
      </p:sp>
      <p:sp>
        <p:nvSpPr>
          <p:cNvPr id="23" name="Rectangle 4"/>
          <p:cNvSpPr>
            <a:spLocks noChangeArrowheads="1"/>
          </p:cNvSpPr>
          <p:nvPr/>
        </p:nvSpPr>
        <p:spPr bwMode="auto">
          <a:xfrm>
            <a:off x="319462" y="5304633"/>
            <a:ext cx="7523944" cy="800892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sk-SK" altLang="sk-SK" dirty="0" smtClean="0"/>
              <a:t>SO/národné orgány/kontaktné body</a:t>
            </a:r>
            <a:endParaRPr lang="en-US" altLang="sk-SK" dirty="0"/>
          </a:p>
        </p:txBody>
      </p:sp>
      <p:sp>
        <p:nvSpPr>
          <p:cNvPr id="24" name="Rectangle 8"/>
          <p:cNvSpPr>
            <a:spLocks noChangeArrowheads="1"/>
          </p:cNvSpPr>
          <p:nvPr/>
        </p:nvSpPr>
        <p:spPr bwMode="auto">
          <a:xfrm>
            <a:off x="1222370" y="1702596"/>
            <a:ext cx="800422" cy="792163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sk-SK" altLang="sk-SK" sz="1600" b="1" dirty="0" smtClean="0"/>
              <a:t>OP KŽP</a:t>
            </a:r>
            <a:endParaRPr lang="en-US" altLang="sk-SK" sz="1600" b="1" dirty="0"/>
          </a:p>
        </p:txBody>
      </p:sp>
      <p:sp>
        <p:nvSpPr>
          <p:cNvPr id="25" name="Rectangle 8"/>
          <p:cNvSpPr>
            <a:spLocks noChangeArrowheads="1"/>
          </p:cNvSpPr>
          <p:nvPr/>
        </p:nvSpPr>
        <p:spPr bwMode="auto">
          <a:xfrm>
            <a:off x="2190559" y="1702595"/>
            <a:ext cx="800422" cy="792163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sk-SK" altLang="sk-SK" sz="1600" b="1" dirty="0" smtClean="0"/>
              <a:t>IROP</a:t>
            </a:r>
            <a:endParaRPr lang="en-US" altLang="sk-SK" sz="1600" b="1" dirty="0"/>
          </a:p>
        </p:txBody>
      </p:sp>
      <p:sp>
        <p:nvSpPr>
          <p:cNvPr id="26" name="Rectangle 8"/>
          <p:cNvSpPr>
            <a:spLocks noChangeArrowheads="1"/>
          </p:cNvSpPr>
          <p:nvPr/>
        </p:nvSpPr>
        <p:spPr bwMode="auto">
          <a:xfrm>
            <a:off x="3145055" y="1692280"/>
            <a:ext cx="800422" cy="792163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sk-SK" altLang="sk-SK" sz="1600" b="1" dirty="0" smtClean="0"/>
              <a:t>OP </a:t>
            </a:r>
            <a:r>
              <a:rPr lang="sk-SK" altLang="sk-SK" sz="1600" b="1" dirty="0" err="1" smtClean="0"/>
              <a:t>VaI</a:t>
            </a:r>
            <a:endParaRPr lang="en-US" altLang="sk-SK" sz="1600" b="1" dirty="0"/>
          </a:p>
        </p:txBody>
      </p:sp>
      <p:sp>
        <p:nvSpPr>
          <p:cNvPr id="27" name="Rectangle 8"/>
          <p:cNvSpPr>
            <a:spLocks noChangeArrowheads="1"/>
          </p:cNvSpPr>
          <p:nvPr/>
        </p:nvSpPr>
        <p:spPr bwMode="auto">
          <a:xfrm>
            <a:off x="4081434" y="1692279"/>
            <a:ext cx="800422" cy="792163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sk-SK" altLang="sk-SK" sz="1600" b="1" dirty="0" smtClean="0"/>
              <a:t>OP ĽZ</a:t>
            </a:r>
            <a:endParaRPr lang="en-US" altLang="sk-SK" sz="1600" b="1" dirty="0"/>
          </a:p>
        </p:txBody>
      </p:sp>
      <p:sp>
        <p:nvSpPr>
          <p:cNvPr id="28" name="Rectangle 8"/>
          <p:cNvSpPr>
            <a:spLocks noChangeArrowheads="1"/>
          </p:cNvSpPr>
          <p:nvPr/>
        </p:nvSpPr>
        <p:spPr bwMode="auto">
          <a:xfrm>
            <a:off x="5067721" y="1702594"/>
            <a:ext cx="800422" cy="792163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sk-SK" altLang="sk-SK" sz="1600" b="1" dirty="0" smtClean="0"/>
              <a:t>OP EVS</a:t>
            </a:r>
            <a:endParaRPr lang="en-US" altLang="sk-SK" sz="1600" b="1" dirty="0"/>
          </a:p>
        </p:txBody>
      </p:sp>
      <p:sp>
        <p:nvSpPr>
          <p:cNvPr id="29" name="Rectangle 8"/>
          <p:cNvSpPr>
            <a:spLocks noChangeArrowheads="1"/>
          </p:cNvSpPr>
          <p:nvPr/>
        </p:nvSpPr>
        <p:spPr bwMode="auto">
          <a:xfrm>
            <a:off x="6015525" y="1702596"/>
            <a:ext cx="800422" cy="792163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sk-SK" altLang="sk-SK" sz="1600" b="1" dirty="0" smtClean="0"/>
              <a:t>OP TP</a:t>
            </a:r>
            <a:endParaRPr lang="en-US" altLang="sk-SK" sz="1600" b="1" dirty="0"/>
          </a:p>
        </p:txBody>
      </p:sp>
      <p:sp>
        <p:nvSpPr>
          <p:cNvPr id="30" name="Rectangle 12"/>
          <p:cNvSpPr>
            <a:spLocks noChangeArrowheads="1"/>
          </p:cNvSpPr>
          <p:nvPr/>
        </p:nvSpPr>
        <p:spPr bwMode="auto">
          <a:xfrm>
            <a:off x="1226054" y="2714367"/>
            <a:ext cx="830450" cy="726280"/>
          </a:xfrm>
          <a:prstGeom prst="rect">
            <a:avLst/>
          </a:prstGeom>
          <a:solidFill>
            <a:srgbClr val="CC99FF"/>
          </a:solidFill>
          <a:ln w="1905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sk-SK" altLang="sk-SK" dirty="0" smtClean="0"/>
              <a:t>SK-AT</a:t>
            </a:r>
            <a:endParaRPr lang="en-US" altLang="sk-SK" dirty="0"/>
          </a:p>
        </p:txBody>
      </p:sp>
      <p:sp>
        <p:nvSpPr>
          <p:cNvPr id="31" name="Rectangle 12"/>
          <p:cNvSpPr>
            <a:spLocks noChangeArrowheads="1"/>
          </p:cNvSpPr>
          <p:nvPr/>
        </p:nvSpPr>
        <p:spPr bwMode="auto">
          <a:xfrm>
            <a:off x="2190559" y="2729973"/>
            <a:ext cx="830450" cy="726280"/>
          </a:xfrm>
          <a:prstGeom prst="rect">
            <a:avLst/>
          </a:prstGeom>
          <a:solidFill>
            <a:srgbClr val="CC99FF"/>
          </a:solidFill>
          <a:ln w="1905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sk-SK" altLang="sk-SK" dirty="0" smtClean="0"/>
              <a:t>HU-SK</a:t>
            </a:r>
            <a:endParaRPr lang="en-US" altLang="sk-SK" dirty="0"/>
          </a:p>
        </p:txBody>
      </p:sp>
      <p:sp>
        <p:nvSpPr>
          <p:cNvPr id="32" name="Rectangle 12"/>
          <p:cNvSpPr>
            <a:spLocks noChangeArrowheads="1"/>
          </p:cNvSpPr>
          <p:nvPr/>
        </p:nvSpPr>
        <p:spPr bwMode="auto">
          <a:xfrm>
            <a:off x="3130041" y="2714109"/>
            <a:ext cx="830450" cy="726280"/>
          </a:xfrm>
          <a:prstGeom prst="rect">
            <a:avLst/>
          </a:prstGeom>
          <a:solidFill>
            <a:srgbClr val="CC99FF"/>
          </a:solidFill>
          <a:ln w="1905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sk-SK" altLang="sk-SK" dirty="0" smtClean="0"/>
              <a:t>PL-SK</a:t>
            </a:r>
            <a:endParaRPr lang="en-US" altLang="sk-SK" dirty="0"/>
          </a:p>
        </p:txBody>
      </p:sp>
      <p:sp>
        <p:nvSpPr>
          <p:cNvPr id="33" name="Rectangle 12"/>
          <p:cNvSpPr>
            <a:spLocks noChangeArrowheads="1"/>
          </p:cNvSpPr>
          <p:nvPr/>
        </p:nvSpPr>
        <p:spPr bwMode="auto">
          <a:xfrm>
            <a:off x="4081434" y="2714109"/>
            <a:ext cx="830450" cy="726280"/>
          </a:xfrm>
          <a:prstGeom prst="rect">
            <a:avLst/>
          </a:prstGeom>
          <a:solidFill>
            <a:srgbClr val="CC99FF"/>
          </a:solidFill>
          <a:ln w="1905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sk-SK" altLang="sk-SK" dirty="0" smtClean="0"/>
              <a:t>ENPI</a:t>
            </a:r>
            <a:endParaRPr lang="en-US" altLang="sk-SK" dirty="0"/>
          </a:p>
        </p:txBody>
      </p:sp>
      <p:sp>
        <p:nvSpPr>
          <p:cNvPr id="34" name="Rectangle 12"/>
          <p:cNvSpPr>
            <a:spLocks noChangeArrowheads="1"/>
          </p:cNvSpPr>
          <p:nvPr/>
        </p:nvSpPr>
        <p:spPr bwMode="auto">
          <a:xfrm>
            <a:off x="5067721" y="2695317"/>
            <a:ext cx="830450" cy="726280"/>
          </a:xfrm>
          <a:prstGeom prst="rect">
            <a:avLst/>
          </a:prstGeom>
          <a:solidFill>
            <a:srgbClr val="CC99FF"/>
          </a:solidFill>
          <a:ln w="1905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sk-SK" altLang="sk-SK" sz="1400" dirty="0" smtClean="0"/>
              <a:t>Nadnárod.</a:t>
            </a:r>
          </a:p>
          <a:p>
            <a:pPr algn="ctr"/>
            <a:r>
              <a:rPr lang="sk-SK" altLang="sk-SK" sz="1400" dirty="0"/>
              <a:t>s</a:t>
            </a:r>
            <a:r>
              <a:rPr lang="sk-SK" altLang="sk-SK" sz="1400" dirty="0" smtClean="0"/>
              <a:t>polupr.</a:t>
            </a:r>
            <a:endParaRPr lang="en-US" altLang="sk-SK" sz="1400" dirty="0"/>
          </a:p>
        </p:txBody>
      </p:sp>
      <p:sp>
        <p:nvSpPr>
          <p:cNvPr id="35" name="Rectangle 12"/>
          <p:cNvSpPr>
            <a:spLocks noChangeArrowheads="1"/>
          </p:cNvSpPr>
          <p:nvPr/>
        </p:nvSpPr>
        <p:spPr bwMode="auto">
          <a:xfrm>
            <a:off x="6015525" y="2727594"/>
            <a:ext cx="830450" cy="726280"/>
          </a:xfrm>
          <a:prstGeom prst="rect">
            <a:avLst/>
          </a:prstGeom>
          <a:solidFill>
            <a:srgbClr val="CC99FF"/>
          </a:solidFill>
          <a:ln w="1905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sk-SK" altLang="sk-SK" sz="1400" dirty="0" smtClean="0"/>
              <a:t>Medzireg. </a:t>
            </a:r>
          </a:p>
          <a:p>
            <a:pPr algn="ctr"/>
            <a:r>
              <a:rPr lang="sk-SK" altLang="sk-SK" sz="1400" dirty="0"/>
              <a:t>s</a:t>
            </a:r>
            <a:r>
              <a:rPr lang="sk-SK" altLang="sk-SK" sz="1400" dirty="0" smtClean="0"/>
              <a:t>polupr.</a:t>
            </a:r>
            <a:endParaRPr lang="en-US" altLang="sk-SK" sz="1400" dirty="0"/>
          </a:p>
        </p:txBody>
      </p:sp>
      <p:sp>
        <p:nvSpPr>
          <p:cNvPr id="36" name="Rectangle 12"/>
          <p:cNvSpPr>
            <a:spLocks noChangeArrowheads="1"/>
          </p:cNvSpPr>
          <p:nvPr/>
        </p:nvSpPr>
        <p:spPr bwMode="auto">
          <a:xfrm>
            <a:off x="7002007" y="1735537"/>
            <a:ext cx="830450" cy="72628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9050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sk-SK" altLang="sk-SK" dirty="0" smtClean="0"/>
              <a:t>PRV</a:t>
            </a:r>
            <a:endParaRPr lang="en-US" altLang="sk-SK" dirty="0"/>
          </a:p>
        </p:txBody>
      </p:sp>
      <p:sp>
        <p:nvSpPr>
          <p:cNvPr id="37" name="Rectangle 12"/>
          <p:cNvSpPr>
            <a:spLocks noChangeArrowheads="1"/>
          </p:cNvSpPr>
          <p:nvPr/>
        </p:nvSpPr>
        <p:spPr bwMode="auto">
          <a:xfrm>
            <a:off x="7002007" y="2695317"/>
            <a:ext cx="830450" cy="72628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9050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sk-SK" altLang="sk-SK" dirty="0"/>
              <a:t>OP RH</a:t>
            </a:r>
            <a:endParaRPr lang="en-US" altLang="sk-SK" dirty="0"/>
          </a:p>
        </p:txBody>
      </p:sp>
      <p:sp>
        <p:nvSpPr>
          <p:cNvPr id="38" name="Rectangle 8"/>
          <p:cNvSpPr>
            <a:spLocks noChangeArrowheads="1"/>
          </p:cNvSpPr>
          <p:nvPr/>
        </p:nvSpPr>
        <p:spPr bwMode="auto">
          <a:xfrm>
            <a:off x="338540" y="4312446"/>
            <a:ext cx="800422" cy="792163"/>
          </a:xfrm>
          <a:prstGeom prst="rect">
            <a:avLst/>
          </a:prstGeom>
          <a:solidFill>
            <a:schemeClr val="bg1">
              <a:lumMod val="6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sk-SK" altLang="sk-SK" sz="1600" b="1" dirty="0" smtClean="0"/>
              <a:t>RO</a:t>
            </a:r>
            <a:endParaRPr lang="en-US" altLang="sk-SK" sz="1600" b="1" dirty="0"/>
          </a:p>
        </p:txBody>
      </p:sp>
      <p:sp>
        <p:nvSpPr>
          <p:cNvPr id="39" name="Rectangle 8"/>
          <p:cNvSpPr>
            <a:spLocks noChangeArrowheads="1"/>
          </p:cNvSpPr>
          <p:nvPr/>
        </p:nvSpPr>
        <p:spPr bwMode="auto">
          <a:xfrm>
            <a:off x="1251297" y="4312445"/>
            <a:ext cx="800422" cy="792163"/>
          </a:xfrm>
          <a:prstGeom prst="rect">
            <a:avLst/>
          </a:prstGeom>
          <a:solidFill>
            <a:schemeClr val="bg1">
              <a:lumMod val="6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sk-SK" altLang="sk-SK" sz="1600" b="1" dirty="0" smtClean="0"/>
              <a:t>RO</a:t>
            </a:r>
            <a:endParaRPr lang="en-US" altLang="sk-SK" sz="1600" b="1" dirty="0"/>
          </a:p>
        </p:txBody>
      </p:sp>
      <p:sp>
        <p:nvSpPr>
          <p:cNvPr id="40" name="Rectangle 8"/>
          <p:cNvSpPr>
            <a:spLocks noChangeArrowheads="1"/>
          </p:cNvSpPr>
          <p:nvPr/>
        </p:nvSpPr>
        <p:spPr bwMode="auto">
          <a:xfrm>
            <a:off x="2205573" y="4311654"/>
            <a:ext cx="800422" cy="792163"/>
          </a:xfrm>
          <a:prstGeom prst="rect">
            <a:avLst/>
          </a:prstGeom>
          <a:solidFill>
            <a:schemeClr val="bg1">
              <a:lumMod val="6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sk-SK" altLang="sk-SK" sz="1600" b="1" dirty="0" smtClean="0"/>
              <a:t>RO</a:t>
            </a:r>
            <a:endParaRPr lang="en-US" altLang="sk-SK" sz="1600" b="1" dirty="0"/>
          </a:p>
        </p:txBody>
      </p:sp>
      <p:sp>
        <p:nvSpPr>
          <p:cNvPr id="41" name="Rectangle 8"/>
          <p:cNvSpPr>
            <a:spLocks noChangeArrowheads="1"/>
          </p:cNvSpPr>
          <p:nvPr/>
        </p:nvSpPr>
        <p:spPr bwMode="auto">
          <a:xfrm>
            <a:off x="5067721" y="4287850"/>
            <a:ext cx="800422" cy="792163"/>
          </a:xfrm>
          <a:prstGeom prst="rect">
            <a:avLst/>
          </a:prstGeom>
          <a:solidFill>
            <a:schemeClr val="bg1">
              <a:lumMod val="6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sk-SK" altLang="sk-SK" sz="1600" b="1" dirty="0" smtClean="0"/>
              <a:t>RO</a:t>
            </a:r>
            <a:endParaRPr lang="en-US" altLang="sk-SK" sz="1600" b="1" dirty="0"/>
          </a:p>
        </p:txBody>
      </p:sp>
      <p:sp>
        <p:nvSpPr>
          <p:cNvPr id="42" name="Rectangle 8"/>
          <p:cNvSpPr>
            <a:spLocks noChangeArrowheads="1"/>
          </p:cNvSpPr>
          <p:nvPr/>
        </p:nvSpPr>
        <p:spPr bwMode="auto">
          <a:xfrm>
            <a:off x="4096448" y="4291022"/>
            <a:ext cx="800422" cy="792163"/>
          </a:xfrm>
          <a:prstGeom prst="rect">
            <a:avLst/>
          </a:prstGeom>
          <a:solidFill>
            <a:schemeClr val="bg1">
              <a:lumMod val="6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sk-SK" altLang="sk-SK" sz="1600" b="1" dirty="0" smtClean="0"/>
              <a:t>RO</a:t>
            </a:r>
            <a:endParaRPr lang="en-US" altLang="sk-SK" sz="1600" b="1" dirty="0"/>
          </a:p>
        </p:txBody>
      </p:sp>
      <p:sp>
        <p:nvSpPr>
          <p:cNvPr id="43" name="Rectangle 8"/>
          <p:cNvSpPr>
            <a:spLocks noChangeArrowheads="1"/>
          </p:cNvSpPr>
          <p:nvPr/>
        </p:nvSpPr>
        <p:spPr bwMode="auto">
          <a:xfrm>
            <a:off x="3130041" y="4301338"/>
            <a:ext cx="800422" cy="792163"/>
          </a:xfrm>
          <a:prstGeom prst="rect">
            <a:avLst/>
          </a:prstGeom>
          <a:solidFill>
            <a:schemeClr val="bg1">
              <a:lumMod val="6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sk-SK" altLang="sk-SK" sz="1600" b="1" dirty="0" smtClean="0"/>
              <a:t>RO</a:t>
            </a:r>
            <a:endParaRPr lang="en-US" altLang="sk-SK" sz="1600" b="1" dirty="0"/>
          </a:p>
        </p:txBody>
      </p:sp>
      <p:sp>
        <p:nvSpPr>
          <p:cNvPr id="44" name="Rectangle 8"/>
          <p:cNvSpPr>
            <a:spLocks noChangeArrowheads="1"/>
          </p:cNvSpPr>
          <p:nvPr/>
        </p:nvSpPr>
        <p:spPr bwMode="auto">
          <a:xfrm>
            <a:off x="6051040" y="4287059"/>
            <a:ext cx="800422" cy="792163"/>
          </a:xfrm>
          <a:prstGeom prst="rect">
            <a:avLst/>
          </a:prstGeom>
          <a:solidFill>
            <a:schemeClr val="bg1">
              <a:lumMod val="6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sk-SK" altLang="sk-SK" sz="1600" b="1" dirty="0" smtClean="0"/>
              <a:t>RO</a:t>
            </a:r>
            <a:endParaRPr lang="en-US" altLang="sk-SK" sz="1600" b="1" dirty="0"/>
          </a:p>
        </p:txBody>
      </p:sp>
      <p:sp>
        <p:nvSpPr>
          <p:cNvPr id="45" name="Rectangle 8"/>
          <p:cNvSpPr>
            <a:spLocks noChangeArrowheads="1"/>
          </p:cNvSpPr>
          <p:nvPr/>
        </p:nvSpPr>
        <p:spPr bwMode="auto">
          <a:xfrm>
            <a:off x="7017021" y="4276743"/>
            <a:ext cx="800422" cy="792163"/>
          </a:xfrm>
          <a:prstGeom prst="rect">
            <a:avLst/>
          </a:prstGeom>
          <a:solidFill>
            <a:schemeClr val="bg1">
              <a:lumMod val="6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sk-SK" altLang="sk-SK" sz="1600" b="1" dirty="0" smtClean="0"/>
              <a:t>RO</a:t>
            </a:r>
            <a:endParaRPr lang="en-US" altLang="sk-SK" sz="1600" b="1" dirty="0"/>
          </a:p>
        </p:txBody>
      </p:sp>
    </p:spTree>
    <p:extLst>
      <p:ext uri="{BB962C8B-B14F-4D97-AF65-F5344CB8AC3E}">
        <p14:creationId xmlns:p14="http://schemas.microsoft.com/office/powerpoint/2010/main" val="776076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323528" y="188640"/>
            <a:ext cx="7776861" cy="576064"/>
          </a:xfrm>
        </p:spPr>
        <p:txBody>
          <a:bodyPr>
            <a:normAutofit/>
          </a:bodyPr>
          <a:lstStyle/>
          <a:p>
            <a:pPr algn="l"/>
            <a:r>
              <a:rPr lang="sk-SK" b="1" dirty="0" smtClean="0"/>
              <a:t> Intervenčná logika EŠIF </a:t>
            </a:r>
            <a:endParaRPr lang="sk-SK" b="1" dirty="0"/>
          </a:p>
        </p:txBody>
      </p:sp>
      <p:pic>
        <p:nvPicPr>
          <p:cNvPr id="4" name="Obrázok 3"/>
          <p:cNvPicPr/>
          <p:nvPr/>
        </p:nvPicPr>
        <p:blipFill>
          <a:blip r:embed="rId3">
            <a:duotone>
              <a:srgbClr val="4F81BD">
                <a:shade val="45000"/>
                <a:satMod val="135000"/>
              </a:srgb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4700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5190934" y="2934449"/>
            <a:ext cx="6862523" cy="104360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Obrázok 4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8244406" y="115702"/>
            <a:ext cx="899593" cy="1009042"/>
          </a:xfrm>
          <a:prstGeom prst="rect">
            <a:avLst/>
          </a:prstGeom>
        </p:spPr>
      </p:pic>
      <p:pic>
        <p:nvPicPr>
          <p:cNvPr id="6" name="Picture 3" descr="C:\Users\pdanko\Desktop\Logo EÚ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6404361"/>
            <a:ext cx="522790" cy="4397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Obrázok 6" descr="OPTP_logo_COLOR small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1692" y="6356961"/>
            <a:ext cx="1090027" cy="464509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9" name="Rovná spojnica 8"/>
          <p:cNvCxnSpPr/>
          <p:nvPr/>
        </p:nvCxnSpPr>
        <p:spPr>
          <a:xfrm>
            <a:off x="323528" y="764704"/>
            <a:ext cx="7776863" cy="0"/>
          </a:xfrm>
          <a:prstGeom prst="line">
            <a:avLst/>
          </a:prstGeom>
          <a:ln w="25400"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ovná spojnica 10"/>
          <p:cNvCxnSpPr/>
          <p:nvPr/>
        </p:nvCxnSpPr>
        <p:spPr>
          <a:xfrm>
            <a:off x="323527" y="6343929"/>
            <a:ext cx="7776863" cy="0"/>
          </a:xfrm>
          <a:prstGeom prst="line">
            <a:avLst/>
          </a:prstGeom>
          <a:ln w="25400"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BlokTextu 11"/>
          <p:cNvSpPr txBox="1"/>
          <p:nvPr/>
        </p:nvSpPr>
        <p:spPr>
          <a:xfrm>
            <a:off x="3635896" y="6418800"/>
            <a:ext cx="446449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sk-SK" sz="1000" dirty="0" smtClean="0"/>
              <a:t>Školenie je </a:t>
            </a:r>
            <a:r>
              <a:rPr lang="sk-SK" sz="1000" dirty="0"/>
              <a:t>spolufinancované </a:t>
            </a:r>
            <a:r>
              <a:rPr lang="sk-SK" sz="1000" dirty="0" smtClean="0"/>
              <a:t>z Európskeho fondu regionálneho rozvoja.</a:t>
            </a:r>
            <a:endParaRPr lang="sk-SK" sz="1000" dirty="0"/>
          </a:p>
        </p:txBody>
      </p:sp>
      <p:sp>
        <p:nvSpPr>
          <p:cNvPr id="13" name="Rectangle 8"/>
          <p:cNvSpPr>
            <a:spLocks noChangeArrowheads="1"/>
          </p:cNvSpPr>
          <p:nvPr/>
        </p:nvSpPr>
        <p:spPr bwMode="auto">
          <a:xfrm>
            <a:off x="398321" y="2415383"/>
            <a:ext cx="1020904" cy="575467"/>
          </a:xfrm>
          <a:prstGeom prst="rect">
            <a:avLst/>
          </a:prstGeom>
          <a:solidFill>
            <a:schemeClr val="bg1">
              <a:lumMod val="6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sk-SK" altLang="sk-SK" sz="1600" b="1" dirty="0" smtClean="0"/>
              <a:t>Potreby</a:t>
            </a:r>
            <a:endParaRPr lang="en-US" altLang="sk-SK" sz="1600" b="1" dirty="0"/>
          </a:p>
        </p:txBody>
      </p:sp>
      <p:sp>
        <p:nvSpPr>
          <p:cNvPr id="8" name="Oval 7"/>
          <p:cNvSpPr/>
          <p:nvPr/>
        </p:nvSpPr>
        <p:spPr>
          <a:xfrm>
            <a:off x="1800224" y="1798241"/>
            <a:ext cx="3362325" cy="180975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4" name="Rectangle 8"/>
          <p:cNvSpPr>
            <a:spLocks noChangeArrowheads="1"/>
          </p:cNvSpPr>
          <p:nvPr/>
        </p:nvSpPr>
        <p:spPr bwMode="auto">
          <a:xfrm>
            <a:off x="2146969" y="2209800"/>
            <a:ext cx="1020904" cy="93344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sk-SK" altLang="sk-SK" sz="1400" b="1" dirty="0" smtClean="0"/>
              <a:t>Špecifické </a:t>
            </a:r>
          </a:p>
          <a:p>
            <a:pPr algn="ctr"/>
            <a:r>
              <a:rPr lang="sk-SK" altLang="sk-SK" sz="1400" b="1" dirty="0" smtClean="0"/>
              <a:t>ciele</a:t>
            </a:r>
            <a:endParaRPr lang="en-US" altLang="sk-SK" sz="1400" b="1" dirty="0"/>
          </a:p>
        </p:txBody>
      </p:sp>
      <p:sp>
        <p:nvSpPr>
          <p:cNvPr id="15" name="Rectangle 8"/>
          <p:cNvSpPr>
            <a:spLocks noChangeArrowheads="1"/>
          </p:cNvSpPr>
          <p:nvPr/>
        </p:nvSpPr>
        <p:spPr bwMode="auto">
          <a:xfrm>
            <a:off x="3701506" y="2209799"/>
            <a:ext cx="1020904" cy="93344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sk-SK" altLang="sk-SK" sz="1400" b="1" dirty="0"/>
              <a:t>Očakávané </a:t>
            </a:r>
          </a:p>
          <a:p>
            <a:pPr algn="ctr"/>
            <a:r>
              <a:rPr lang="sk-SK" altLang="sk-SK" sz="1400" b="1" dirty="0"/>
              <a:t>výsledky</a:t>
            </a:r>
            <a:endParaRPr lang="en-US" altLang="sk-SK" sz="1400" b="1" dirty="0"/>
          </a:p>
        </p:txBody>
      </p:sp>
      <p:cxnSp>
        <p:nvCxnSpPr>
          <p:cNvPr id="16" name="Straight Arrow Connector 15"/>
          <p:cNvCxnSpPr>
            <a:stCxn id="13" idx="3"/>
            <a:endCxn id="8" idx="2"/>
          </p:cNvCxnSpPr>
          <p:nvPr/>
        </p:nvCxnSpPr>
        <p:spPr>
          <a:xfrm flipV="1">
            <a:off x="1419225" y="2703116"/>
            <a:ext cx="380999" cy="1"/>
          </a:xfrm>
          <a:prstGeom prst="straightConnector1">
            <a:avLst/>
          </a:prstGeom>
          <a:ln w="25400">
            <a:solidFill>
              <a:srgbClr val="0033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V="1">
            <a:off x="3264421" y="2541191"/>
            <a:ext cx="380999" cy="1"/>
          </a:xfrm>
          <a:prstGeom prst="straightConnector1">
            <a:avLst/>
          </a:prstGeom>
          <a:ln w="25400">
            <a:solidFill>
              <a:srgbClr val="0033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H="1">
            <a:off x="3264420" y="2790825"/>
            <a:ext cx="371475" cy="0"/>
          </a:xfrm>
          <a:prstGeom prst="straightConnector1">
            <a:avLst/>
          </a:prstGeom>
          <a:ln w="25400">
            <a:solidFill>
              <a:srgbClr val="0033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8"/>
          <p:cNvSpPr>
            <a:spLocks noChangeArrowheads="1"/>
          </p:cNvSpPr>
          <p:nvPr/>
        </p:nvSpPr>
        <p:spPr bwMode="auto">
          <a:xfrm>
            <a:off x="6044656" y="2209797"/>
            <a:ext cx="1020904" cy="93344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sk-SK" altLang="sk-SK" sz="1400" b="1" dirty="0" smtClean="0"/>
              <a:t>Reálne </a:t>
            </a:r>
          </a:p>
          <a:p>
            <a:pPr algn="ctr"/>
            <a:r>
              <a:rPr lang="sk-SK" altLang="sk-SK" sz="1400" b="1" dirty="0" smtClean="0"/>
              <a:t>výsledky</a:t>
            </a:r>
            <a:endParaRPr lang="en-US" altLang="sk-SK" sz="1400" b="1" dirty="0"/>
          </a:p>
        </p:txBody>
      </p:sp>
      <p:sp>
        <p:nvSpPr>
          <p:cNvPr id="23" name="Rectangle 8"/>
          <p:cNvSpPr>
            <a:spLocks noChangeArrowheads="1"/>
          </p:cNvSpPr>
          <p:nvPr/>
        </p:nvSpPr>
        <p:spPr bwMode="auto">
          <a:xfrm>
            <a:off x="2657421" y="1047749"/>
            <a:ext cx="1398384" cy="61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sk-SK" altLang="sk-SK" sz="1400" b="1" i="1" dirty="0" smtClean="0">
                <a:solidFill>
                  <a:srgbClr val="0033CC"/>
                </a:solidFill>
              </a:rPr>
              <a:t>Programovanie</a:t>
            </a:r>
            <a:endParaRPr lang="en-US" altLang="sk-SK" sz="1400" b="1" i="1" dirty="0">
              <a:solidFill>
                <a:srgbClr val="0033CC"/>
              </a:solidFill>
            </a:endParaRPr>
          </a:p>
        </p:txBody>
      </p:sp>
      <p:sp>
        <p:nvSpPr>
          <p:cNvPr id="24" name="Rectangle 8"/>
          <p:cNvSpPr>
            <a:spLocks noChangeArrowheads="1"/>
          </p:cNvSpPr>
          <p:nvPr/>
        </p:nvSpPr>
        <p:spPr bwMode="auto">
          <a:xfrm>
            <a:off x="6366368" y="1047750"/>
            <a:ext cx="1398384" cy="61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sk-SK" altLang="sk-SK" sz="1400" b="1" i="1" dirty="0" smtClean="0">
                <a:solidFill>
                  <a:srgbClr val="0033CC"/>
                </a:solidFill>
              </a:rPr>
              <a:t>Monitorovanie </a:t>
            </a:r>
          </a:p>
          <a:p>
            <a:pPr algn="ctr"/>
            <a:r>
              <a:rPr lang="sk-SK" altLang="sk-SK" sz="1400" b="1" i="1" dirty="0" smtClean="0">
                <a:solidFill>
                  <a:srgbClr val="0033CC"/>
                </a:solidFill>
              </a:rPr>
              <a:t>a hodnotenie</a:t>
            </a:r>
            <a:endParaRPr lang="en-US" altLang="sk-SK" sz="1400" b="1" i="1" dirty="0">
              <a:solidFill>
                <a:srgbClr val="0033CC"/>
              </a:solidFill>
            </a:endParaRPr>
          </a:p>
        </p:txBody>
      </p:sp>
      <p:sp>
        <p:nvSpPr>
          <p:cNvPr id="25" name="Rectangle 8"/>
          <p:cNvSpPr>
            <a:spLocks noChangeArrowheads="1"/>
          </p:cNvSpPr>
          <p:nvPr/>
        </p:nvSpPr>
        <p:spPr bwMode="auto">
          <a:xfrm>
            <a:off x="7427771" y="2209797"/>
            <a:ext cx="672619" cy="933452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sk-SK" altLang="sk-SK" sz="1400" b="1" dirty="0" smtClean="0"/>
              <a:t>Iné </a:t>
            </a:r>
          </a:p>
          <a:p>
            <a:pPr algn="ctr"/>
            <a:r>
              <a:rPr lang="sk-SK" altLang="sk-SK" sz="1400" b="1" dirty="0" smtClean="0"/>
              <a:t>faktory</a:t>
            </a:r>
            <a:endParaRPr lang="en-US" altLang="sk-SK" sz="1400" b="1" dirty="0"/>
          </a:p>
        </p:txBody>
      </p:sp>
      <p:cxnSp>
        <p:nvCxnSpPr>
          <p:cNvPr id="26" name="Straight Arrow Connector 25"/>
          <p:cNvCxnSpPr/>
          <p:nvPr/>
        </p:nvCxnSpPr>
        <p:spPr>
          <a:xfrm flipH="1">
            <a:off x="7056296" y="2666996"/>
            <a:ext cx="371475" cy="0"/>
          </a:xfrm>
          <a:prstGeom prst="straightConnector1">
            <a:avLst/>
          </a:prstGeom>
          <a:ln w="25400">
            <a:solidFill>
              <a:srgbClr val="0033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3481386" y="3607993"/>
            <a:ext cx="0" cy="440132"/>
          </a:xfrm>
          <a:prstGeom prst="straightConnector1">
            <a:avLst/>
          </a:prstGeom>
          <a:ln w="25400">
            <a:solidFill>
              <a:srgbClr val="0033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angle 8"/>
          <p:cNvSpPr>
            <a:spLocks noChangeArrowheads="1"/>
          </p:cNvSpPr>
          <p:nvPr/>
        </p:nvSpPr>
        <p:spPr bwMode="auto">
          <a:xfrm>
            <a:off x="2750965" y="1657348"/>
            <a:ext cx="1398384" cy="61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sk-SK" altLang="sk-SK" sz="1400" b="1" i="1" dirty="0" smtClean="0">
                <a:solidFill>
                  <a:schemeClr val="accent1">
                    <a:lumMod val="75000"/>
                  </a:schemeClr>
                </a:solidFill>
              </a:rPr>
              <a:t>Stratégia</a:t>
            </a:r>
            <a:endParaRPr lang="en-US" altLang="sk-SK" sz="1400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1" name="Rectangle 8"/>
          <p:cNvSpPr>
            <a:spLocks noChangeArrowheads="1"/>
          </p:cNvSpPr>
          <p:nvPr/>
        </p:nvSpPr>
        <p:spPr bwMode="auto">
          <a:xfrm>
            <a:off x="4895849" y="4048125"/>
            <a:ext cx="878145" cy="80962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sk-SK" altLang="sk-SK" sz="1400" b="1" dirty="0" smtClean="0"/>
              <a:t>Reálne </a:t>
            </a:r>
          </a:p>
          <a:p>
            <a:pPr algn="ctr"/>
            <a:r>
              <a:rPr lang="sk-SK" altLang="sk-SK" sz="1400" b="1" dirty="0" smtClean="0"/>
              <a:t>vstupy</a:t>
            </a:r>
            <a:endParaRPr lang="en-US" altLang="sk-SK" sz="1400" b="1" dirty="0"/>
          </a:p>
        </p:txBody>
      </p:sp>
      <p:sp>
        <p:nvSpPr>
          <p:cNvPr id="32" name="Rectangle 8"/>
          <p:cNvSpPr>
            <a:spLocks noChangeArrowheads="1"/>
          </p:cNvSpPr>
          <p:nvPr/>
        </p:nvSpPr>
        <p:spPr bwMode="auto">
          <a:xfrm>
            <a:off x="4055804" y="4857750"/>
            <a:ext cx="859095" cy="80962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sk-SK" altLang="sk-SK" sz="1400" b="1" dirty="0" smtClean="0"/>
              <a:t>Očakávané</a:t>
            </a:r>
          </a:p>
          <a:p>
            <a:pPr algn="ctr"/>
            <a:r>
              <a:rPr lang="sk-SK" altLang="sk-SK" sz="1400" b="1" dirty="0" smtClean="0"/>
              <a:t>výstupy</a:t>
            </a:r>
            <a:endParaRPr lang="en-US" altLang="sk-SK" sz="1400" b="1" dirty="0"/>
          </a:p>
        </p:txBody>
      </p:sp>
      <p:sp>
        <p:nvSpPr>
          <p:cNvPr id="33" name="Rectangle 8"/>
          <p:cNvSpPr>
            <a:spLocks noChangeArrowheads="1"/>
          </p:cNvSpPr>
          <p:nvPr/>
        </p:nvSpPr>
        <p:spPr bwMode="auto">
          <a:xfrm>
            <a:off x="4055805" y="4048125"/>
            <a:ext cx="859095" cy="80962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sk-SK" altLang="sk-SK" sz="1400" b="1" dirty="0" smtClean="0"/>
              <a:t>Alokované </a:t>
            </a:r>
          </a:p>
          <a:p>
            <a:pPr algn="ctr"/>
            <a:r>
              <a:rPr lang="sk-SK" altLang="sk-SK" sz="1400" b="1" dirty="0" smtClean="0"/>
              <a:t>vstupy</a:t>
            </a:r>
            <a:endParaRPr lang="en-US" altLang="sk-SK" sz="1400" b="1" dirty="0"/>
          </a:p>
        </p:txBody>
      </p:sp>
      <p:sp>
        <p:nvSpPr>
          <p:cNvPr id="34" name="Rectangle 8"/>
          <p:cNvSpPr>
            <a:spLocks noChangeArrowheads="1"/>
          </p:cNvSpPr>
          <p:nvPr/>
        </p:nvSpPr>
        <p:spPr bwMode="auto">
          <a:xfrm>
            <a:off x="4914899" y="4857750"/>
            <a:ext cx="859095" cy="80962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sk-SK" altLang="sk-SK" sz="1400" b="1" dirty="0" smtClean="0"/>
              <a:t>Dosiahnuté</a:t>
            </a:r>
          </a:p>
          <a:p>
            <a:pPr algn="ctr"/>
            <a:r>
              <a:rPr lang="sk-SK" altLang="sk-SK" sz="1400" b="1" dirty="0" smtClean="0"/>
              <a:t>výstupy</a:t>
            </a:r>
            <a:endParaRPr lang="en-US" altLang="sk-SK" sz="1400" b="1" dirty="0"/>
          </a:p>
        </p:txBody>
      </p:sp>
      <p:sp>
        <p:nvSpPr>
          <p:cNvPr id="35" name="Rectangle 8"/>
          <p:cNvSpPr>
            <a:spLocks noChangeArrowheads="1"/>
          </p:cNvSpPr>
          <p:nvPr/>
        </p:nvSpPr>
        <p:spPr bwMode="auto">
          <a:xfrm>
            <a:off x="2750965" y="3962398"/>
            <a:ext cx="1398384" cy="61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sk-SK" altLang="sk-SK" sz="1400" i="1" dirty="0" smtClean="0">
                <a:solidFill>
                  <a:srgbClr val="0033CC"/>
                </a:solidFill>
              </a:rPr>
              <a:t>Aktivity</a:t>
            </a:r>
            <a:endParaRPr lang="en-US" altLang="sk-SK" sz="1400" i="1" dirty="0">
              <a:solidFill>
                <a:srgbClr val="0033CC"/>
              </a:solidFill>
            </a:endParaRPr>
          </a:p>
        </p:txBody>
      </p:sp>
      <p:cxnSp>
        <p:nvCxnSpPr>
          <p:cNvPr id="37" name="Straight Connector 36"/>
          <p:cNvCxnSpPr/>
          <p:nvPr/>
        </p:nvCxnSpPr>
        <p:spPr>
          <a:xfrm>
            <a:off x="3461788" y="4462459"/>
            <a:ext cx="0" cy="404813"/>
          </a:xfrm>
          <a:prstGeom prst="line">
            <a:avLst/>
          </a:prstGeom>
          <a:ln w="25400">
            <a:solidFill>
              <a:srgbClr val="0033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>
            <a:off x="3454920" y="4867272"/>
            <a:ext cx="478905" cy="0"/>
          </a:xfrm>
          <a:prstGeom prst="straightConnector1">
            <a:avLst/>
          </a:prstGeom>
          <a:ln w="25400">
            <a:solidFill>
              <a:srgbClr val="0033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5773994" y="4867272"/>
            <a:ext cx="800164" cy="1"/>
          </a:xfrm>
          <a:prstGeom prst="line">
            <a:avLst/>
          </a:prstGeom>
          <a:ln w="25400">
            <a:solidFill>
              <a:srgbClr val="0033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 flipV="1">
            <a:off x="6574158" y="3228974"/>
            <a:ext cx="0" cy="733424"/>
          </a:xfrm>
          <a:prstGeom prst="straightConnector1">
            <a:avLst/>
          </a:prstGeom>
          <a:ln w="25400">
            <a:solidFill>
              <a:srgbClr val="0033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6578371" y="4462459"/>
            <a:ext cx="0" cy="404813"/>
          </a:xfrm>
          <a:prstGeom prst="line">
            <a:avLst/>
          </a:prstGeom>
          <a:ln w="25400">
            <a:solidFill>
              <a:srgbClr val="0033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Rectangle 8"/>
          <p:cNvSpPr>
            <a:spLocks noChangeArrowheads="1"/>
          </p:cNvSpPr>
          <p:nvPr/>
        </p:nvSpPr>
        <p:spPr bwMode="auto">
          <a:xfrm>
            <a:off x="5874966" y="3952871"/>
            <a:ext cx="1398384" cy="61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sk-SK" altLang="sk-SK" sz="1400" i="1" dirty="0" smtClean="0">
                <a:solidFill>
                  <a:srgbClr val="0033CC"/>
                </a:solidFill>
              </a:rPr>
              <a:t>Prínos</a:t>
            </a:r>
            <a:endParaRPr lang="en-US" altLang="sk-SK" sz="1400" i="1" dirty="0">
              <a:solidFill>
                <a:srgbClr val="0033CC"/>
              </a:solidFill>
            </a:endParaRPr>
          </a:p>
        </p:txBody>
      </p:sp>
      <p:sp>
        <p:nvSpPr>
          <p:cNvPr id="52" name="Rectangle 8"/>
          <p:cNvSpPr>
            <a:spLocks noChangeArrowheads="1"/>
          </p:cNvSpPr>
          <p:nvPr/>
        </p:nvSpPr>
        <p:spPr bwMode="auto">
          <a:xfrm>
            <a:off x="6731580" y="5667375"/>
            <a:ext cx="1512825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sk-SK" altLang="sk-SK" sz="1400" i="1" dirty="0" smtClean="0"/>
              <a:t>Zdroj: DG REGIO</a:t>
            </a:r>
            <a:endParaRPr lang="en-US" altLang="sk-SK" sz="1400" i="1" dirty="0"/>
          </a:p>
        </p:txBody>
      </p:sp>
    </p:spTree>
    <p:extLst>
      <p:ext uri="{BB962C8B-B14F-4D97-AF65-F5344CB8AC3E}">
        <p14:creationId xmlns:p14="http://schemas.microsoft.com/office/powerpoint/2010/main" val="53830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323528" y="188640"/>
            <a:ext cx="7776861" cy="576064"/>
          </a:xfrm>
        </p:spPr>
        <p:txBody>
          <a:bodyPr>
            <a:normAutofit/>
          </a:bodyPr>
          <a:lstStyle/>
          <a:p>
            <a:pPr algn="l"/>
            <a:r>
              <a:rPr lang="sk-SK" b="1" dirty="0" smtClean="0"/>
              <a:t> </a:t>
            </a:r>
            <a:r>
              <a:rPr lang="sk-SK" b="1" dirty="0"/>
              <a:t>Intervenčná logika </a:t>
            </a:r>
            <a:r>
              <a:rPr lang="sk-SK" b="1" dirty="0" smtClean="0"/>
              <a:t>EŠIF II.</a:t>
            </a:r>
            <a:endParaRPr lang="sk-SK" b="1" dirty="0"/>
          </a:p>
        </p:txBody>
      </p:sp>
      <p:pic>
        <p:nvPicPr>
          <p:cNvPr id="4" name="Obrázok 3"/>
          <p:cNvPicPr/>
          <p:nvPr/>
        </p:nvPicPr>
        <p:blipFill>
          <a:blip r:embed="rId3">
            <a:duotone>
              <a:srgbClr val="4F81BD">
                <a:shade val="45000"/>
                <a:satMod val="135000"/>
              </a:srgb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4700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5170244" y="2934450"/>
            <a:ext cx="6862523" cy="104360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Obrázok 4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8244406" y="115702"/>
            <a:ext cx="899593" cy="1009042"/>
          </a:xfrm>
          <a:prstGeom prst="rect">
            <a:avLst/>
          </a:prstGeom>
        </p:spPr>
      </p:pic>
      <p:pic>
        <p:nvPicPr>
          <p:cNvPr id="6" name="Picture 3" descr="C:\Users\pdanko\Desktop\Logo EÚ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6404361"/>
            <a:ext cx="522790" cy="4397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Obrázok 6" descr="OPTP_logo_COLOR small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1692" y="6356961"/>
            <a:ext cx="1090027" cy="464509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9" name="Rovná spojnica 8"/>
          <p:cNvCxnSpPr/>
          <p:nvPr/>
        </p:nvCxnSpPr>
        <p:spPr>
          <a:xfrm>
            <a:off x="323528" y="764704"/>
            <a:ext cx="7776863" cy="0"/>
          </a:xfrm>
          <a:prstGeom prst="line">
            <a:avLst/>
          </a:prstGeom>
          <a:ln w="25400"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ovná spojnica 10"/>
          <p:cNvCxnSpPr/>
          <p:nvPr/>
        </p:nvCxnSpPr>
        <p:spPr>
          <a:xfrm>
            <a:off x="323527" y="6343929"/>
            <a:ext cx="7776863" cy="0"/>
          </a:xfrm>
          <a:prstGeom prst="line">
            <a:avLst/>
          </a:prstGeom>
          <a:ln w="25400"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BlokTextu 11"/>
          <p:cNvSpPr txBox="1"/>
          <p:nvPr/>
        </p:nvSpPr>
        <p:spPr>
          <a:xfrm>
            <a:off x="3635896" y="6418800"/>
            <a:ext cx="446449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sk-SK" sz="1000" dirty="0" smtClean="0"/>
              <a:t>Školenie je </a:t>
            </a:r>
            <a:r>
              <a:rPr lang="sk-SK" sz="1000" dirty="0"/>
              <a:t>spolufinancované </a:t>
            </a:r>
            <a:r>
              <a:rPr lang="sk-SK" sz="1000" dirty="0" smtClean="0"/>
              <a:t>z Európskeho fondu regionálneho rozvoja.</a:t>
            </a:r>
            <a:endParaRPr lang="sk-SK" sz="1000" dirty="0"/>
          </a:p>
        </p:txBody>
      </p:sp>
      <p:sp>
        <p:nvSpPr>
          <p:cNvPr id="13" name="AutoShape 4"/>
          <p:cNvSpPr>
            <a:spLocks noChangeArrowheads="1"/>
          </p:cNvSpPr>
          <p:nvPr/>
        </p:nvSpPr>
        <p:spPr bwMode="auto">
          <a:xfrm>
            <a:off x="628023" y="1773237"/>
            <a:ext cx="1081088" cy="71913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Tx/>
              <a:buChar char="•"/>
            </a:pPr>
            <a:r>
              <a:rPr lang="sk-SK" altLang="sk-SK" sz="1200" b="1" dirty="0"/>
              <a:t> </a:t>
            </a:r>
            <a:r>
              <a:rPr lang="sk-SK" altLang="sk-SK" sz="1200" b="1" dirty="0" smtClean="0"/>
              <a:t>údaje</a:t>
            </a:r>
            <a:endParaRPr lang="sk-SK" altLang="sk-SK" sz="1200" b="1" dirty="0"/>
          </a:p>
          <a:p>
            <a:pPr>
              <a:buFontTx/>
              <a:buChar char="•"/>
            </a:pPr>
            <a:r>
              <a:rPr lang="sk-SK" altLang="sk-SK" sz="1200" b="1" dirty="0"/>
              <a:t> </a:t>
            </a:r>
            <a:r>
              <a:rPr lang="sk-SK" altLang="sk-SK" sz="1200" b="1" dirty="0" smtClean="0"/>
              <a:t>poznatky</a:t>
            </a:r>
            <a:endParaRPr lang="sk-SK" altLang="sk-SK" sz="1200" b="1" dirty="0"/>
          </a:p>
          <a:p>
            <a:pPr>
              <a:buFontTx/>
              <a:buChar char="•"/>
            </a:pPr>
            <a:r>
              <a:rPr lang="sk-SK" altLang="sk-SK" sz="1200" b="1" dirty="0"/>
              <a:t> </a:t>
            </a:r>
            <a:r>
              <a:rPr lang="sk-SK" altLang="sk-SK" sz="1200" b="1" dirty="0" smtClean="0"/>
              <a:t>skúsenosti</a:t>
            </a:r>
            <a:endParaRPr lang="en-US" altLang="sk-SK" sz="1200" b="1" dirty="0"/>
          </a:p>
        </p:txBody>
      </p:sp>
      <p:sp>
        <p:nvSpPr>
          <p:cNvPr id="25" name="AutoShape 12"/>
          <p:cNvSpPr>
            <a:spLocks noChangeArrowheads="1"/>
          </p:cNvSpPr>
          <p:nvPr/>
        </p:nvSpPr>
        <p:spPr bwMode="auto">
          <a:xfrm>
            <a:off x="628023" y="1258887"/>
            <a:ext cx="1081088" cy="406400"/>
          </a:xfrm>
          <a:prstGeom prst="roundRect">
            <a:avLst>
              <a:gd name="adj" fmla="val 16667"/>
            </a:avLst>
          </a:prstGeom>
          <a:solidFill>
            <a:srgbClr val="CC0000">
              <a:alpha val="83000"/>
            </a:srgbClr>
          </a:solidFill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sk-SK" altLang="sk-SK" sz="1400" b="1" dirty="0" smtClean="0"/>
              <a:t>ANALÝZA</a:t>
            </a:r>
            <a:endParaRPr lang="en-US" altLang="sk-SK" sz="1400" b="1" dirty="0"/>
          </a:p>
        </p:txBody>
      </p:sp>
      <p:sp>
        <p:nvSpPr>
          <p:cNvPr id="31" name="AutoShape 12"/>
          <p:cNvSpPr>
            <a:spLocks noChangeArrowheads="1"/>
          </p:cNvSpPr>
          <p:nvPr/>
        </p:nvSpPr>
        <p:spPr bwMode="auto">
          <a:xfrm>
            <a:off x="1893638" y="1774824"/>
            <a:ext cx="1081088" cy="406400"/>
          </a:xfrm>
          <a:prstGeom prst="roundRect">
            <a:avLst>
              <a:gd name="adj" fmla="val 16667"/>
            </a:avLst>
          </a:prstGeom>
          <a:solidFill>
            <a:srgbClr val="CC0000">
              <a:alpha val="83000"/>
            </a:srgbClr>
          </a:solidFill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sk-SK" altLang="sk-SK" sz="1400" b="1" dirty="0" smtClean="0"/>
              <a:t>ŠPEC. CIEĽ</a:t>
            </a:r>
            <a:endParaRPr lang="en-US" altLang="sk-SK" sz="1400" b="1" dirty="0"/>
          </a:p>
        </p:txBody>
      </p:sp>
      <p:sp>
        <p:nvSpPr>
          <p:cNvPr id="32" name="AutoShape 4"/>
          <p:cNvSpPr>
            <a:spLocks noChangeArrowheads="1"/>
          </p:cNvSpPr>
          <p:nvPr/>
        </p:nvSpPr>
        <p:spPr bwMode="auto">
          <a:xfrm>
            <a:off x="1893638" y="2297108"/>
            <a:ext cx="1081088" cy="71913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Tx/>
              <a:buChar char="•"/>
            </a:pPr>
            <a:r>
              <a:rPr lang="sk-SK" altLang="sk-SK" sz="1200" b="1" dirty="0"/>
              <a:t> </a:t>
            </a:r>
            <a:r>
              <a:rPr lang="sk-SK" altLang="sk-SK" sz="1200" b="1" dirty="0" smtClean="0"/>
              <a:t>očakávaný </a:t>
            </a:r>
          </a:p>
          <a:p>
            <a:r>
              <a:rPr lang="sk-SK" altLang="sk-SK" sz="1200" b="1" dirty="0"/>
              <a:t>v</a:t>
            </a:r>
            <a:r>
              <a:rPr lang="sk-SK" altLang="sk-SK" sz="1200" b="1" dirty="0" smtClean="0"/>
              <a:t>ýsledok </a:t>
            </a:r>
          </a:p>
          <a:p>
            <a:r>
              <a:rPr lang="sk-SK" altLang="sk-SK" sz="1200" b="1" dirty="0" smtClean="0"/>
              <a:t>(výstup)</a:t>
            </a:r>
            <a:endParaRPr lang="sk-SK" altLang="sk-SK" sz="1200" b="1" dirty="0"/>
          </a:p>
          <a:p>
            <a:endParaRPr lang="sk-SK" altLang="sk-SK" sz="1200" b="1" dirty="0"/>
          </a:p>
        </p:txBody>
      </p:sp>
      <p:sp>
        <p:nvSpPr>
          <p:cNvPr id="33" name="AutoShape 12"/>
          <p:cNvSpPr>
            <a:spLocks noChangeArrowheads="1"/>
          </p:cNvSpPr>
          <p:nvPr/>
        </p:nvSpPr>
        <p:spPr bwMode="auto">
          <a:xfrm>
            <a:off x="4570412" y="2865436"/>
            <a:ext cx="1081088" cy="406400"/>
          </a:xfrm>
          <a:prstGeom prst="roundRect">
            <a:avLst>
              <a:gd name="adj" fmla="val 16667"/>
            </a:avLst>
          </a:prstGeom>
          <a:solidFill>
            <a:srgbClr val="CC0000">
              <a:alpha val="83000"/>
            </a:srgbClr>
          </a:solidFill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sk-SK" altLang="sk-SK" sz="1400" b="1" dirty="0" smtClean="0"/>
              <a:t>AKTIVITY</a:t>
            </a:r>
            <a:endParaRPr lang="en-US" altLang="sk-SK" sz="1400" b="1" dirty="0"/>
          </a:p>
        </p:txBody>
      </p:sp>
      <p:sp>
        <p:nvSpPr>
          <p:cNvPr id="34" name="AutoShape 4"/>
          <p:cNvSpPr>
            <a:spLocks noChangeArrowheads="1"/>
          </p:cNvSpPr>
          <p:nvPr/>
        </p:nvSpPr>
        <p:spPr bwMode="auto">
          <a:xfrm>
            <a:off x="4570412" y="3375289"/>
            <a:ext cx="1081088" cy="71913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Tx/>
              <a:buChar char="•"/>
            </a:pPr>
            <a:r>
              <a:rPr lang="sk-SK" altLang="sk-SK" sz="1200" b="1" dirty="0"/>
              <a:t> </a:t>
            </a:r>
            <a:r>
              <a:rPr lang="sk-SK" altLang="sk-SK" sz="1200" b="1" dirty="0" smtClean="0"/>
              <a:t>aktivita 1</a:t>
            </a:r>
            <a:endParaRPr lang="sk-SK" altLang="sk-SK" sz="1200" b="1" dirty="0"/>
          </a:p>
          <a:p>
            <a:pPr>
              <a:buFontTx/>
              <a:buChar char="•"/>
            </a:pPr>
            <a:r>
              <a:rPr lang="sk-SK" altLang="sk-SK" sz="1200" b="1" dirty="0"/>
              <a:t> </a:t>
            </a:r>
            <a:r>
              <a:rPr lang="sk-SK" altLang="sk-SK" sz="1200" b="1" dirty="0" smtClean="0"/>
              <a:t>aktivita 2</a:t>
            </a:r>
          </a:p>
          <a:p>
            <a:pPr>
              <a:buFontTx/>
              <a:buChar char="•"/>
            </a:pPr>
            <a:r>
              <a:rPr lang="sk-SK" altLang="sk-SK" sz="1200" b="1" dirty="0"/>
              <a:t>a</a:t>
            </a:r>
            <a:r>
              <a:rPr lang="sk-SK" altLang="sk-SK" sz="1200" b="1" dirty="0" smtClean="0"/>
              <a:t>ktivita n</a:t>
            </a:r>
            <a:endParaRPr lang="sk-SK" altLang="sk-SK" sz="1200" b="1" dirty="0"/>
          </a:p>
        </p:txBody>
      </p:sp>
      <p:sp>
        <p:nvSpPr>
          <p:cNvPr id="35" name="AutoShape 12"/>
          <p:cNvSpPr>
            <a:spLocks noChangeArrowheads="1"/>
          </p:cNvSpPr>
          <p:nvPr/>
        </p:nvSpPr>
        <p:spPr bwMode="auto">
          <a:xfrm>
            <a:off x="3198563" y="2336798"/>
            <a:ext cx="1081088" cy="406400"/>
          </a:xfrm>
          <a:prstGeom prst="roundRect">
            <a:avLst>
              <a:gd name="adj" fmla="val 16667"/>
            </a:avLst>
          </a:prstGeom>
          <a:solidFill>
            <a:srgbClr val="CC0000">
              <a:alpha val="83000"/>
            </a:srgbClr>
          </a:solidFill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sk-SK" altLang="sk-SK" sz="1400" b="1" dirty="0" smtClean="0"/>
              <a:t>VSTUPY</a:t>
            </a:r>
            <a:endParaRPr lang="en-US" altLang="sk-SK" sz="1400" b="1" dirty="0"/>
          </a:p>
        </p:txBody>
      </p:sp>
      <p:sp>
        <p:nvSpPr>
          <p:cNvPr id="36" name="AutoShape 4"/>
          <p:cNvSpPr>
            <a:spLocks noChangeArrowheads="1"/>
          </p:cNvSpPr>
          <p:nvPr/>
        </p:nvSpPr>
        <p:spPr bwMode="auto">
          <a:xfrm>
            <a:off x="3198563" y="2865436"/>
            <a:ext cx="1081088" cy="71913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Tx/>
              <a:buChar char="•"/>
            </a:pPr>
            <a:r>
              <a:rPr lang="sk-SK" altLang="sk-SK" sz="1200" b="1" dirty="0"/>
              <a:t> </a:t>
            </a:r>
            <a:r>
              <a:rPr lang="sk-SK" altLang="sk-SK" sz="1200" b="1" dirty="0" smtClean="0"/>
              <a:t>fin. zdroje</a:t>
            </a:r>
            <a:endParaRPr lang="sk-SK" altLang="sk-SK" sz="1200" b="1" dirty="0"/>
          </a:p>
          <a:p>
            <a:pPr>
              <a:buFontTx/>
              <a:buChar char="•"/>
            </a:pPr>
            <a:r>
              <a:rPr lang="sk-SK" altLang="sk-SK" sz="1200" b="1" dirty="0"/>
              <a:t> </a:t>
            </a:r>
            <a:r>
              <a:rPr lang="sk-SK" altLang="sk-SK" sz="1200" b="1" dirty="0" smtClean="0"/>
              <a:t>iné</a:t>
            </a:r>
            <a:endParaRPr lang="sk-SK" altLang="sk-SK" sz="1200" b="1" dirty="0"/>
          </a:p>
        </p:txBody>
      </p:sp>
      <p:sp>
        <p:nvSpPr>
          <p:cNvPr id="37" name="AutoShape 12"/>
          <p:cNvSpPr>
            <a:spLocks noChangeArrowheads="1"/>
          </p:cNvSpPr>
          <p:nvPr/>
        </p:nvSpPr>
        <p:spPr bwMode="auto">
          <a:xfrm>
            <a:off x="5868143" y="3375289"/>
            <a:ext cx="1081088" cy="406400"/>
          </a:xfrm>
          <a:prstGeom prst="roundRect">
            <a:avLst>
              <a:gd name="adj" fmla="val 16667"/>
            </a:avLst>
          </a:prstGeom>
          <a:solidFill>
            <a:srgbClr val="CC0000">
              <a:alpha val="83000"/>
            </a:srgbClr>
          </a:solidFill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sk-SK" altLang="sk-SK" sz="1400" b="1" dirty="0" smtClean="0"/>
              <a:t>VÝSTUPY</a:t>
            </a:r>
            <a:endParaRPr lang="en-US" altLang="sk-SK" sz="1400" b="1" dirty="0"/>
          </a:p>
        </p:txBody>
      </p:sp>
      <p:sp>
        <p:nvSpPr>
          <p:cNvPr id="38" name="AutoShape 4"/>
          <p:cNvSpPr>
            <a:spLocks noChangeArrowheads="1"/>
          </p:cNvSpPr>
          <p:nvPr/>
        </p:nvSpPr>
        <p:spPr bwMode="auto">
          <a:xfrm>
            <a:off x="5868143" y="3887258"/>
            <a:ext cx="1081088" cy="71913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Tx/>
              <a:buChar char="•"/>
            </a:pPr>
            <a:r>
              <a:rPr lang="sk-SK" altLang="sk-SK" sz="1200" b="1" dirty="0"/>
              <a:t> </a:t>
            </a:r>
            <a:r>
              <a:rPr lang="sk-SK" altLang="sk-SK" sz="1200" b="1" dirty="0" smtClean="0"/>
              <a:t>výstup 1</a:t>
            </a:r>
            <a:endParaRPr lang="sk-SK" altLang="sk-SK" sz="1200" b="1" dirty="0"/>
          </a:p>
          <a:p>
            <a:pPr>
              <a:buFontTx/>
              <a:buChar char="•"/>
            </a:pPr>
            <a:r>
              <a:rPr lang="sk-SK" altLang="sk-SK" sz="1200" b="1" dirty="0"/>
              <a:t> </a:t>
            </a:r>
            <a:r>
              <a:rPr lang="sk-SK" altLang="sk-SK" sz="1200" b="1" dirty="0" smtClean="0"/>
              <a:t>výstup 2</a:t>
            </a:r>
          </a:p>
        </p:txBody>
      </p:sp>
      <p:sp>
        <p:nvSpPr>
          <p:cNvPr id="39" name="AutoShape 12"/>
          <p:cNvSpPr>
            <a:spLocks noChangeArrowheads="1"/>
          </p:cNvSpPr>
          <p:nvPr/>
        </p:nvSpPr>
        <p:spPr bwMode="auto">
          <a:xfrm>
            <a:off x="7206924" y="3934089"/>
            <a:ext cx="1081088" cy="406400"/>
          </a:xfrm>
          <a:prstGeom prst="roundRect">
            <a:avLst>
              <a:gd name="adj" fmla="val 16667"/>
            </a:avLst>
          </a:prstGeom>
          <a:solidFill>
            <a:srgbClr val="CC0000">
              <a:alpha val="83000"/>
            </a:srgbClr>
          </a:solidFill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sk-SK" altLang="sk-SK" sz="1400" b="1" dirty="0" smtClean="0"/>
              <a:t>VÝSLEDKY</a:t>
            </a:r>
            <a:endParaRPr lang="en-US" altLang="sk-SK" sz="1400" b="1" dirty="0"/>
          </a:p>
        </p:txBody>
      </p:sp>
      <p:sp>
        <p:nvSpPr>
          <p:cNvPr id="40" name="AutoShape 4"/>
          <p:cNvSpPr>
            <a:spLocks noChangeArrowheads="1"/>
          </p:cNvSpPr>
          <p:nvPr/>
        </p:nvSpPr>
        <p:spPr bwMode="auto">
          <a:xfrm>
            <a:off x="7206924" y="4477808"/>
            <a:ext cx="1081088" cy="71913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Tx/>
              <a:buChar char="•"/>
            </a:pPr>
            <a:r>
              <a:rPr lang="sk-SK" altLang="sk-SK" sz="1200" b="1" dirty="0"/>
              <a:t> </a:t>
            </a:r>
            <a:r>
              <a:rPr lang="sk-SK" altLang="sk-SK" sz="1200" b="1" dirty="0" smtClean="0"/>
              <a:t>výsledok 1</a:t>
            </a:r>
            <a:endParaRPr lang="sk-SK" altLang="sk-SK" sz="1200" b="1" dirty="0"/>
          </a:p>
          <a:p>
            <a:pPr>
              <a:buFontTx/>
              <a:buChar char="•"/>
            </a:pPr>
            <a:r>
              <a:rPr lang="sk-SK" altLang="sk-SK" sz="1200" b="1" dirty="0"/>
              <a:t> </a:t>
            </a:r>
            <a:r>
              <a:rPr lang="sk-SK" altLang="sk-SK" sz="1200" b="1" dirty="0" smtClean="0"/>
              <a:t>výsledok 2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323366" y="997079"/>
            <a:ext cx="4038922" cy="2889516"/>
          </a:xfrm>
          <a:prstGeom prst="roundRect">
            <a:avLst/>
          </a:prstGeom>
          <a:noFill/>
          <a:ln>
            <a:solidFill>
              <a:srgbClr val="00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41" name="Rectangle 8"/>
          <p:cNvSpPr>
            <a:spLocks noChangeArrowheads="1"/>
          </p:cNvSpPr>
          <p:nvPr/>
        </p:nvSpPr>
        <p:spPr bwMode="auto">
          <a:xfrm>
            <a:off x="1709111" y="993903"/>
            <a:ext cx="1398384" cy="409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sk-SK" altLang="sk-SK" sz="1400" b="1" dirty="0" smtClean="0">
                <a:solidFill>
                  <a:srgbClr val="0033CC"/>
                </a:solidFill>
              </a:rPr>
              <a:t>RO/SO</a:t>
            </a:r>
            <a:endParaRPr lang="en-US" altLang="sk-SK" sz="1400" b="1" dirty="0">
              <a:solidFill>
                <a:srgbClr val="0033CC"/>
              </a:solidFill>
            </a:endParaRPr>
          </a:p>
        </p:txBody>
      </p:sp>
      <p:sp>
        <p:nvSpPr>
          <p:cNvPr id="42" name="Rounded Rectangle 41"/>
          <p:cNvSpPr/>
          <p:nvPr/>
        </p:nvSpPr>
        <p:spPr>
          <a:xfrm>
            <a:off x="4456061" y="2441837"/>
            <a:ext cx="2840089" cy="2911213"/>
          </a:xfrm>
          <a:prstGeom prst="roundRect">
            <a:avLst/>
          </a:prstGeom>
          <a:noFill/>
          <a:ln>
            <a:solidFill>
              <a:srgbClr val="00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43" name="Rectangle 8"/>
          <p:cNvSpPr>
            <a:spLocks noChangeArrowheads="1"/>
          </p:cNvSpPr>
          <p:nvPr/>
        </p:nvSpPr>
        <p:spPr bwMode="auto">
          <a:xfrm>
            <a:off x="5176913" y="2441837"/>
            <a:ext cx="1398384" cy="409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sk-SK" altLang="sk-SK" sz="1400" b="1" dirty="0" smtClean="0">
                <a:solidFill>
                  <a:srgbClr val="0033CC"/>
                </a:solidFill>
              </a:rPr>
              <a:t>Prijímateľ</a:t>
            </a:r>
            <a:endParaRPr lang="en-US" altLang="sk-SK" sz="1400" b="1" dirty="0">
              <a:solidFill>
                <a:srgbClr val="0033CC"/>
              </a:solidFill>
            </a:endParaRPr>
          </a:p>
        </p:txBody>
      </p:sp>
      <p:sp>
        <p:nvSpPr>
          <p:cNvPr id="26" name="Rectangle 8"/>
          <p:cNvSpPr>
            <a:spLocks noChangeArrowheads="1"/>
          </p:cNvSpPr>
          <p:nvPr/>
        </p:nvSpPr>
        <p:spPr bwMode="auto">
          <a:xfrm>
            <a:off x="7411158" y="2441837"/>
            <a:ext cx="672619" cy="933452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sk-SK" altLang="sk-SK" sz="1400" b="1" dirty="0" smtClean="0"/>
              <a:t>Iné </a:t>
            </a:r>
          </a:p>
          <a:p>
            <a:pPr algn="ctr"/>
            <a:r>
              <a:rPr lang="sk-SK" altLang="sk-SK" sz="1400" b="1" dirty="0" smtClean="0"/>
              <a:t>faktory</a:t>
            </a:r>
            <a:endParaRPr lang="en-US" altLang="sk-SK" sz="1400" b="1" dirty="0"/>
          </a:p>
        </p:txBody>
      </p:sp>
      <p:cxnSp>
        <p:nvCxnSpPr>
          <p:cNvPr id="27" name="Straight Arrow Connector 26"/>
          <p:cNvCxnSpPr/>
          <p:nvPr/>
        </p:nvCxnSpPr>
        <p:spPr>
          <a:xfrm>
            <a:off x="7747467" y="3409423"/>
            <a:ext cx="1" cy="477835"/>
          </a:xfrm>
          <a:prstGeom prst="straightConnector1">
            <a:avLst/>
          </a:prstGeom>
          <a:ln w="25400">
            <a:solidFill>
              <a:srgbClr val="0033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ight Arrow 14"/>
          <p:cNvSpPr/>
          <p:nvPr/>
        </p:nvSpPr>
        <p:spPr>
          <a:xfrm>
            <a:off x="3198563" y="5772150"/>
            <a:ext cx="3750668" cy="342900"/>
          </a:xfrm>
          <a:prstGeom prst="rightArrow">
            <a:avLst/>
          </a:prstGeom>
          <a:solidFill>
            <a:srgbClr val="00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44" name="Rectangle 8"/>
          <p:cNvSpPr>
            <a:spLocks noChangeArrowheads="1"/>
          </p:cNvSpPr>
          <p:nvPr/>
        </p:nvSpPr>
        <p:spPr bwMode="auto">
          <a:xfrm>
            <a:off x="4253116" y="5367336"/>
            <a:ext cx="1398384" cy="409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sk-SK" altLang="sk-SK" sz="1400" b="1" dirty="0" smtClean="0">
                <a:solidFill>
                  <a:srgbClr val="0033CC"/>
                </a:solidFill>
              </a:rPr>
              <a:t>Implementácia</a:t>
            </a:r>
            <a:endParaRPr lang="en-US" altLang="sk-SK" sz="1400" b="1" dirty="0">
              <a:solidFill>
                <a:srgbClr val="00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820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323528" y="188640"/>
            <a:ext cx="7776861" cy="576064"/>
          </a:xfrm>
        </p:spPr>
        <p:txBody>
          <a:bodyPr>
            <a:normAutofit/>
          </a:bodyPr>
          <a:lstStyle/>
          <a:p>
            <a:pPr algn="l"/>
            <a:r>
              <a:rPr lang="sk-SK" b="1" dirty="0" smtClean="0"/>
              <a:t> Intervenčná logika EŠIF III.</a:t>
            </a:r>
            <a:endParaRPr lang="sk-SK" b="1" dirty="0"/>
          </a:p>
        </p:txBody>
      </p:sp>
      <p:pic>
        <p:nvPicPr>
          <p:cNvPr id="4" name="Obrázok 3"/>
          <p:cNvPicPr/>
          <p:nvPr/>
        </p:nvPicPr>
        <p:blipFill>
          <a:blip r:embed="rId3">
            <a:duotone>
              <a:srgbClr val="4F81BD">
                <a:shade val="45000"/>
                <a:satMod val="135000"/>
              </a:srgb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4700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5190934" y="2934449"/>
            <a:ext cx="6862523" cy="104360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Obrázok 4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8244406" y="115702"/>
            <a:ext cx="899593" cy="1009042"/>
          </a:xfrm>
          <a:prstGeom prst="rect">
            <a:avLst/>
          </a:prstGeom>
        </p:spPr>
      </p:pic>
      <p:pic>
        <p:nvPicPr>
          <p:cNvPr id="6" name="Picture 3" descr="C:\Users\pdanko\Desktop\Logo EÚ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6404361"/>
            <a:ext cx="522790" cy="4397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Obrázok 6" descr="OPTP_logo_COLOR small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1692" y="6356961"/>
            <a:ext cx="1090027" cy="464509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9" name="Rovná spojnica 8"/>
          <p:cNvCxnSpPr/>
          <p:nvPr/>
        </p:nvCxnSpPr>
        <p:spPr>
          <a:xfrm>
            <a:off x="323528" y="764704"/>
            <a:ext cx="7776863" cy="0"/>
          </a:xfrm>
          <a:prstGeom prst="line">
            <a:avLst/>
          </a:prstGeom>
          <a:ln w="25400"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ovná spojnica 10"/>
          <p:cNvCxnSpPr/>
          <p:nvPr/>
        </p:nvCxnSpPr>
        <p:spPr>
          <a:xfrm>
            <a:off x="323527" y="6343929"/>
            <a:ext cx="7776863" cy="0"/>
          </a:xfrm>
          <a:prstGeom prst="line">
            <a:avLst/>
          </a:prstGeom>
          <a:ln w="25400"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BlokTextu 11"/>
          <p:cNvSpPr txBox="1"/>
          <p:nvPr/>
        </p:nvSpPr>
        <p:spPr>
          <a:xfrm>
            <a:off x="3635896" y="6418800"/>
            <a:ext cx="446449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sk-SK" sz="1000" dirty="0" smtClean="0"/>
              <a:t>Školenie je </a:t>
            </a:r>
            <a:r>
              <a:rPr lang="sk-SK" sz="1000" dirty="0"/>
              <a:t>spolufinancované </a:t>
            </a:r>
            <a:r>
              <a:rPr lang="sk-SK" sz="1000" dirty="0" smtClean="0"/>
              <a:t>z Európskeho fondu regionálneho rozvoja.</a:t>
            </a:r>
            <a:endParaRPr lang="sk-SK" sz="1000" dirty="0"/>
          </a:p>
        </p:txBody>
      </p:sp>
      <p:sp>
        <p:nvSpPr>
          <p:cNvPr id="13" name="AutoShape 12"/>
          <p:cNvSpPr>
            <a:spLocks noChangeArrowheads="1"/>
          </p:cNvSpPr>
          <p:nvPr/>
        </p:nvSpPr>
        <p:spPr bwMode="auto">
          <a:xfrm>
            <a:off x="1639195" y="1722432"/>
            <a:ext cx="1081088" cy="682627"/>
          </a:xfrm>
          <a:prstGeom prst="roundRect">
            <a:avLst>
              <a:gd name="adj" fmla="val 16667"/>
            </a:avLst>
          </a:prstGeom>
          <a:solidFill>
            <a:srgbClr val="0070C0">
              <a:alpha val="83000"/>
            </a:srgbClr>
          </a:solidFill>
          <a:ln w="12700">
            <a:solidFill>
              <a:srgbClr val="000000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sk-SK" altLang="sk-SK" sz="1400" b="1" dirty="0"/>
              <a:t>VSTUPY</a:t>
            </a:r>
            <a:endParaRPr lang="en-US" altLang="sk-SK" sz="1400" b="1" dirty="0"/>
          </a:p>
        </p:txBody>
      </p:sp>
      <p:sp>
        <p:nvSpPr>
          <p:cNvPr id="14" name="AutoShape 12"/>
          <p:cNvSpPr>
            <a:spLocks noChangeArrowheads="1"/>
          </p:cNvSpPr>
          <p:nvPr/>
        </p:nvSpPr>
        <p:spPr bwMode="auto">
          <a:xfrm>
            <a:off x="3037579" y="1709735"/>
            <a:ext cx="1081088" cy="682626"/>
          </a:xfrm>
          <a:prstGeom prst="roundRect">
            <a:avLst>
              <a:gd name="adj" fmla="val 16667"/>
            </a:avLst>
          </a:prstGeom>
          <a:solidFill>
            <a:srgbClr val="0070C0">
              <a:alpha val="83000"/>
            </a:srgbClr>
          </a:solidFill>
          <a:ln w="12700">
            <a:solidFill>
              <a:srgbClr val="000000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sk-SK" altLang="sk-SK" sz="1400" b="1" dirty="0" smtClean="0"/>
              <a:t>AKTIVITY</a:t>
            </a:r>
            <a:endParaRPr lang="en-US" altLang="sk-SK" sz="1400" b="1" dirty="0"/>
          </a:p>
        </p:txBody>
      </p:sp>
      <p:sp>
        <p:nvSpPr>
          <p:cNvPr id="15" name="AutoShape 12"/>
          <p:cNvSpPr>
            <a:spLocks noChangeArrowheads="1"/>
          </p:cNvSpPr>
          <p:nvPr/>
        </p:nvSpPr>
        <p:spPr bwMode="auto">
          <a:xfrm>
            <a:off x="4448918" y="1708148"/>
            <a:ext cx="1081088" cy="682626"/>
          </a:xfrm>
          <a:prstGeom prst="roundRect">
            <a:avLst>
              <a:gd name="adj" fmla="val 16667"/>
            </a:avLst>
          </a:prstGeom>
          <a:solidFill>
            <a:srgbClr val="0070C0">
              <a:alpha val="83000"/>
            </a:srgbClr>
          </a:solidFill>
          <a:ln w="12700">
            <a:solidFill>
              <a:srgbClr val="000000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sk-SK" altLang="sk-SK" sz="1400" b="1" dirty="0"/>
              <a:t>VÝSTUPY</a:t>
            </a:r>
            <a:endParaRPr lang="en-US" altLang="sk-SK" sz="1400" b="1" dirty="0"/>
          </a:p>
        </p:txBody>
      </p:sp>
      <p:sp>
        <p:nvSpPr>
          <p:cNvPr id="16" name="AutoShape 12"/>
          <p:cNvSpPr>
            <a:spLocks noChangeArrowheads="1"/>
          </p:cNvSpPr>
          <p:nvPr/>
        </p:nvSpPr>
        <p:spPr bwMode="auto">
          <a:xfrm>
            <a:off x="6148619" y="1709735"/>
            <a:ext cx="920802" cy="682626"/>
          </a:xfrm>
          <a:prstGeom prst="roundRect">
            <a:avLst>
              <a:gd name="adj" fmla="val 16667"/>
            </a:avLst>
          </a:prstGeom>
          <a:solidFill>
            <a:srgbClr val="92D050">
              <a:alpha val="83000"/>
            </a:srgbClr>
          </a:solidFill>
          <a:ln w="12700">
            <a:solidFill>
              <a:srgbClr val="000000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sk-SK" altLang="sk-SK" sz="1400" b="1" dirty="0" smtClean="0"/>
              <a:t>VÝSLEDKY</a:t>
            </a:r>
            <a:endParaRPr lang="en-US" altLang="sk-SK" sz="1400" b="1" dirty="0"/>
          </a:p>
        </p:txBody>
      </p:sp>
      <p:cxnSp>
        <p:nvCxnSpPr>
          <p:cNvPr id="18" name="Straight Arrow Connector 17"/>
          <p:cNvCxnSpPr>
            <a:endCxn id="14" idx="1"/>
          </p:cNvCxnSpPr>
          <p:nvPr/>
        </p:nvCxnSpPr>
        <p:spPr>
          <a:xfrm>
            <a:off x="2720283" y="2051048"/>
            <a:ext cx="317296" cy="0"/>
          </a:xfrm>
          <a:prstGeom prst="straightConnector1">
            <a:avLst/>
          </a:prstGeom>
          <a:ln w="25400">
            <a:solidFill>
              <a:srgbClr val="0033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V="1">
            <a:off x="4118667" y="2049460"/>
            <a:ext cx="352971" cy="1588"/>
          </a:xfrm>
          <a:prstGeom prst="straightConnector1">
            <a:avLst/>
          </a:prstGeom>
          <a:ln w="25400">
            <a:solidFill>
              <a:srgbClr val="0033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5541525" y="2051048"/>
            <a:ext cx="634927" cy="0"/>
          </a:xfrm>
          <a:prstGeom prst="straightConnector1">
            <a:avLst/>
          </a:prstGeom>
          <a:ln w="25400">
            <a:solidFill>
              <a:srgbClr val="0033CC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ounded Rectangle 20"/>
          <p:cNvSpPr/>
          <p:nvPr/>
        </p:nvSpPr>
        <p:spPr>
          <a:xfrm>
            <a:off x="1512075" y="1135328"/>
            <a:ext cx="4132095" cy="1790700"/>
          </a:xfrm>
          <a:prstGeom prst="roundRect">
            <a:avLst/>
          </a:prstGeom>
          <a:noFill/>
          <a:ln>
            <a:solidFill>
              <a:srgbClr val="00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2" name="Rectangle 8"/>
          <p:cNvSpPr>
            <a:spLocks noChangeArrowheads="1"/>
          </p:cNvSpPr>
          <p:nvPr/>
        </p:nvSpPr>
        <p:spPr bwMode="auto">
          <a:xfrm>
            <a:off x="2720283" y="1135328"/>
            <a:ext cx="1398384" cy="409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sk-SK" altLang="sk-SK" sz="1400" b="1" dirty="0" smtClean="0">
                <a:solidFill>
                  <a:srgbClr val="0033CC"/>
                </a:solidFill>
              </a:rPr>
              <a:t>Implementácia</a:t>
            </a:r>
            <a:endParaRPr lang="en-US" altLang="sk-SK" sz="1400" b="1" dirty="0">
              <a:solidFill>
                <a:srgbClr val="0033CC"/>
              </a:solidFill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5948720" y="1124744"/>
            <a:ext cx="2241401" cy="1770855"/>
          </a:xfrm>
          <a:prstGeom prst="round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9" name="Rectangle 8"/>
          <p:cNvSpPr>
            <a:spLocks noChangeArrowheads="1"/>
          </p:cNvSpPr>
          <p:nvPr/>
        </p:nvSpPr>
        <p:spPr bwMode="auto">
          <a:xfrm>
            <a:off x="6370229" y="1135328"/>
            <a:ext cx="1398384" cy="409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sk-SK" altLang="sk-SK" sz="1400" b="1" dirty="0" smtClean="0">
                <a:solidFill>
                  <a:schemeClr val="accent1">
                    <a:lumMod val="75000"/>
                  </a:schemeClr>
                </a:solidFill>
              </a:rPr>
              <a:t>Efekty</a:t>
            </a:r>
            <a:endParaRPr lang="en-US" altLang="sk-SK" sz="1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0" name="Right Arrow 29"/>
          <p:cNvSpPr/>
          <p:nvPr/>
        </p:nvSpPr>
        <p:spPr>
          <a:xfrm>
            <a:off x="1506705" y="3037153"/>
            <a:ext cx="4561750" cy="838200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/>
              <a:t>MONITOROVANIE </a:t>
            </a:r>
            <a:endParaRPr lang="sk-SK" dirty="0"/>
          </a:p>
        </p:txBody>
      </p:sp>
      <p:sp>
        <p:nvSpPr>
          <p:cNvPr id="31" name="AutoShape 12"/>
          <p:cNvSpPr>
            <a:spLocks noChangeArrowheads="1"/>
          </p:cNvSpPr>
          <p:nvPr/>
        </p:nvSpPr>
        <p:spPr bwMode="auto">
          <a:xfrm>
            <a:off x="7153275" y="1708147"/>
            <a:ext cx="920802" cy="682626"/>
          </a:xfrm>
          <a:prstGeom prst="roundRect">
            <a:avLst>
              <a:gd name="adj" fmla="val 16667"/>
            </a:avLst>
          </a:prstGeom>
          <a:pattFill prst="pct70">
            <a:fgClr>
              <a:schemeClr val="accent1">
                <a:lumMod val="75000"/>
              </a:schemeClr>
            </a:fgClr>
            <a:bgClr>
              <a:schemeClr val="bg1"/>
            </a:bgClr>
          </a:pattFill>
          <a:ln w="12700">
            <a:solidFill>
              <a:srgbClr val="000000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sk-SK" altLang="sk-SK" sz="1400" b="1" dirty="0" smtClean="0"/>
              <a:t>VÝSLEDKY</a:t>
            </a:r>
            <a:endParaRPr lang="en-US" altLang="sk-SK" sz="1400" b="1" dirty="0"/>
          </a:p>
        </p:txBody>
      </p:sp>
      <p:sp>
        <p:nvSpPr>
          <p:cNvPr id="33" name="Right Arrow 32"/>
          <p:cNvSpPr/>
          <p:nvPr/>
        </p:nvSpPr>
        <p:spPr>
          <a:xfrm>
            <a:off x="66676" y="3875353"/>
            <a:ext cx="8007402" cy="838200"/>
          </a:xfrm>
          <a:prstGeom prst="rightArrow">
            <a:avLst/>
          </a:prstGeom>
          <a:solidFill>
            <a:srgbClr val="00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/>
              <a:t>HODNOTENIE </a:t>
            </a:r>
            <a:endParaRPr lang="sk-SK" dirty="0"/>
          </a:p>
        </p:txBody>
      </p:sp>
      <p:sp>
        <p:nvSpPr>
          <p:cNvPr id="34" name="AutoShape 12"/>
          <p:cNvSpPr>
            <a:spLocks noChangeArrowheads="1"/>
          </p:cNvSpPr>
          <p:nvPr/>
        </p:nvSpPr>
        <p:spPr bwMode="auto">
          <a:xfrm>
            <a:off x="323527" y="1258886"/>
            <a:ext cx="857251" cy="665163"/>
          </a:xfrm>
          <a:prstGeom prst="roundRect">
            <a:avLst>
              <a:gd name="adj" fmla="val 16667"/>
            </a:avLst>
          </a:prstGeom>
          <a:solidFill>
            <a:srgbClr val="CC0000">
              <a:alpha val="83000"/>
            </a:srgbClr>
          </a:solidFill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sk-SK" altLang="sk-SK" sz="1400" b="1" dirty="0" smtClean="0"/>
              <a:t>ANALÝZA</a:t>
            </a:r>
            <a:endParaRPr lang="en-US" altLang="sk-SK" sz="1400" b="1" dirty="0"/>
          </a:p>
        </p:txBody>
      </p:sp>
      <p:sp>
        <p:nvSpPr>
          <p:cNvPr id="35" name="AutoShape 12"/>
          <p:cNvSpPr>
            <a:spLocks noChangeArrowheads="1"/>
          </p:cNvSpPr>
          <p:nvPr/>
        </p:nvSpPr>
        <p:spPr bwMode="auto">
          <a:xfrm>
            <a:off x="323528" y="2153441"/>
            <a:ext cx="857251" cy="665163"/>
          </a:xfrm>
          <a:prstGeom prst="roundRect">
            <a:avLst>
              <a:gd name="adj" fmla="val 16667"/>
            </a:avLst>
          </a:prstGeom>
          <a:solidFill>
            <a:srgbClr val="CC0000">
              <a:alpha val="83000"/>
            </a:srgbClr>
          </a:solidFill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sk-SK" altLang="sk-SK" sz="1400" b="1" dirty="0" smtClean="0"/>
              <a:t>CIELE</a:t>
            </a:r>
            <a:endParaRPr lang="en-US" altLang="sk-SK" sz="1400" b="1" dirty="0"/>
          </a:p>
        </p:txBody>
      </p:sp>
      <p:sp>
        <p:nvSpPr>
          <p:cNvPr id="39" name="Rounded Rectangle 38"/>
          <p:cNvSpPr/>
          <p:nvPr/>
        </p:nvSpPr>
        <p:spPr>
          <a:xfrm>
            <a:off x="66675" y="1124745"/>
            <a:ext cx="1323975" cy="1770855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40" name="TextBox 39"/>
          <p:cNvSpPr txBox="1"/>
          <p:nvPr/>
        </p:nvSpPr>
        <p:spPr>
          <a:xfrm>
            <a:off x="1626779" y="4713553"/>
            <a:ext cx="598689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000" b="1" dirty="0" smtClean="0"/>
              <a:t>Základná úloha hodnotenia je určiť: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sz="2000" dirty="0" smtClean="0"/>
              <a:t>Atribúciu – čo spôsobilo zmenu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sz="2000" dirty="0" smtClean="0"/>
              <a:t>Kontribúciu – do akej miery faktory prispeli k zmene  </a:t>
            </a:r>
            <a:endParaRPr lang="sk-SK" sz="2000" dirty="0"/>
          </a:p>
        </p:txBody>
      </p:sp>
      <p:sp>
        <p:nvSpPr>
          <p:cNvPr id="41" name="Rectangle 8"/>
          <p:cNvSpPr>
            <a:spLocks noChangeArrowheads="1"/>
          </p:cNvSpPr>
          <p:nvPr/>
        </p:nvSpPr>
        <p:spPr bwMode="auto">
          <a:xfrm>
            <a:off x="6454083" y="2486023"/>
            <a:ext cx="1398384" cy="409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sk-SK" altLang="sk-SK" sz="1400" b="1" dirty="0" smtClean="0">
                <a:solidFill>
                  <a:schemeClr val="accent1">
                    <a:lumMod val="75000"/>
                  </a:schemeClr>
                </a:solidFill>
              </a:rPr>
              <a:t>Dopad</a:t>
            </a:r>
            <a:endParaRPr lang="en-US" altLang="sk-SK" sz="1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42" name="Straight Arrow Connector 41"/>
          <p:cNvCxnSpPr/>
          <p:nvPr/>
        </p:nvCxnSpPr>
        <p:spPr>
          <a:xfrm>
            <a:off x="1214233" y="2063745"/>
            <a:ext cx="317296" cy="0"/>
          </a:xfrm>
          <a:prstGeom prst="straightConnector1">
            <a:avLst/>
          </a:prstGeom>
          <a:ln w="25400">
            <a:solidFill>
              <a:srgbClr val="0033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70616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323528" y="188640"/>
            <a:ext cx="7776861" cy="576064"/>
          </a:xfrm>
        </p:spPr>
        <p:txBody>
          <a:bodyPr>
            <a:normAutofit/>
          </a:bodyPr>
          <a:lstStyle/>
          <a:p>
            <a:pPr algn="l"/>
            <a:r>
              <a:rPr lang="sk-SK" b="1" dirty="0" smtClean="0"/>
              <a:t> Cvičenie</a:t>
            </a:r>
            <a:endParaRPr lang="sk-SK" b="1" dirty="0"/>
          </a:p>
        </p:txBody>
      </p:sp>
      <p:pic>
        <p:nvPicPr>
          <p:cNvPr id="4" name="Obrázok 3"/>
          <p:cNvPicPr/>
          <p:nvPr/>
        </p:nvPicPr>
        <p:blipFill>
          <a:blip r:embed="rId3">
            <a:duotone>
              <a:srgbClr val="4F81BD">
                <a:shade val="45000"/>
                <a:satMod val="135000"/>
              </a:srgb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4700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5190934" y="2934449"/>
            <a:ext cx="6862523" cy="104360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Obrázok 4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8244406" y="115702"/>
            <a:ext cx="899593" cy="1009042"/>
          </a:xfrm>
          <a:prstGeom prst="rect">
            <a:avLst/>
          </a:prstGeom>
        </p:spPr>
      </p:pic>
      <p:pic>
        <p:nvPicPr>
          <p:cNvPr id="6" name="Picture 3" descr="C:\Users\pdanko\Desktop\Logo EÚ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6404361"/>
            <a:ext cx="522790" cy="4397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Obrázok 6" descr="OPTP_logo_COLOR small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1692" y="6356961"/>
            <a:ext cx="1090027" cy="464509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9" name="Rovná spojnica 8"/>
          <p:cNvCxnSpPr/>
          <p:nvPr/>
        </p:nvCxnSpPr>
        <p:spPr>
          <a:xfrm>
            <a:off x="323528" y="764704"/>
            <a:ext cx="7776863" cy="0"/>
          </a:xfrm>
          <a:prstGeom prst="line">
            <a:avLst/>
          </a:prstGeom>
          <a:ln w="25400"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ovná spojnica 10"/>
          <p:cNvCxnSpPr/>
          <p:nvPr/>
        </p:nvCxnSpPr>
        <p:spPr>
          <a:xfrm>
            <a:off x="323527" y="6343929"/>
            <a:ext cx="7776863" cy="0"/>
          </a:xfrm>
          <a:prstGeom prst="line">
            <a:avLst/>
          </a:prstGeom>
          <a:ln w="25400"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BlokTextu 11"/>
          <p:cNvSpPr txBox="1"/>
          <p:nvPr/>
        </p:nvSpPr>
        <p:spPr>
          <a:xfrm>
            <a:off x="3635896" y="6418800"/>
            <a:ext cx="446449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sk-SK" sz="1000" dirty="0" smtClean="0"/>
              <a:t>Školenie je </a:t>
            </a:r>
            <a:r>
              <a:rPr lang="sk-SK" sz="1000" dirty="0"/>
              <a:t>spolufinancované </a:t>
            </a:r>
            <a:r>
              <a:rPr lang="sk-SK" sz="1000" dirty="0" smtClean="0"/>
              <a:t>z Európskeho fondu regionálneho rozvoja.</a:t>
            </a:r>
            <a:endParaRPr lang="sk-SK" sz="1000" dirty="0"/>
          </a:p>
        </p:txBody>
      </p:sp>
      <p:sp>
        <p:nvSpPr>
          <p:cNvPr id="17" name="Podnadpis 1"/>
          <p:cNvSpPr>
            <a:spLocks noGrp="1"/>
          </p:cNvSpPr>
          <p:nvPr>
            <p:ph type="subTitle" idx="1"/>
          </p:nvPr>
        </p:nvSpPr>
        <p:spPr>
          <a:xfrm>
            <a:off x="323527" y="836712"/>
            <a:ext cx="7776863" cy="5400600"/>
          </a:xfrm>
        </p:spPr>
        <p:txBody>
          <a:bodyPr>
            <a:normAutofit/>
          </a:bodyPr>
          <a:lstStyle/>
          <a:p>
            <a:pPr algn="l"/>
            <a:r>
              <a:rPr lang="sk-SK" sz="2600" dirty="0" smtClean="0">
                <a:solidFill>
                  <a:schemeClr val="tx1"/>
                </a:solidFill>
              </a:rPr>
              <a:t>V skupine spoločne vytvorte jednoduchú intervenčnú logiku pre ľubovoľnú oblasť verejnej politiky:</a:t>
            </a:r>
          </a:p>
          <a:p>
            <a:pPr algn="l"/>
            <a:endParaRPr lang="sk-SK" sz="2600" dirty="0">
              <a:solidFill>
                <a:schemeClr val="tx1"/>
              </a:solidFill>
            </a:endParaRPr>
          </a:p>
          <a:p>
            <a:pPr algn="l"/>
            <a:endParaRPr lang="sk-SK" sz="2600" dirty="0" smtClean="0">
              <a:solidFill>
                <a:schemeClr val="tx1"/>
              </a:solidFill>
            </a:endParaRPr>
          </a:p>
          <a:p>
            <a:pPr marL="285750" indent="-285750" algn="l">
              <a:buFont typeface="Wingdings" pitchFamily="2" charset="2"/>
              <a:buChar char="Ø"/>
            </a:pPr>
            <a:endParaRPr lang="sk-SK" sz="2600" dirty="0" smtClean="0">
              <a:solidFill>
                <a:schemeClr val="tx1"/>
              </a:solidFill>
            </a:endParaRPr>
          </a:p>
          <a:p>
            <a:pPr algn="ctr"/>
            <a:endParaRPr lang="sk-SK" sz="1800" b="1" dirty="0" smtClean="0">
              <a:solidFill>
                <a:schemeClr val="tx1"/>
              </a:solidFill>
            </a:endParaRPr>
          </a:p>
          <a:p>
            <a:pPr marL="285750" indent="-285750" algn="l">
              <a:buFont typeface="Wingdings" panose="05000000000000000000" pitchFamily="2" charset="2"/>
              <a:buChar char="q"/>
            </a:pPr>
            <a:endParaRPr lang="sk-SK" sz="1800" dirty="0"/>
          </a:p>
          <a:p>
            <a:pPr algn="l"/>
            <a:endParaRPr lang="sk-SK" sz="1800" dirty="0" smtClean="0"/>
          </a:p>
          <a:p>
            <a:pPr marL="285750" indent="-285750" algn="l">
              <a:buFont typeface="Wingdings" panose="05000000000000000000" pitchFamily="2" charset="2"/>
              <a:buChar char="q"/>
            </a:pPr>
            <a:endParaRPr lang="sk-SK" sz="1800" dirty="0"/>
          </a:p>
        </p:txBody>
      </p:sp>
      <p:sp>
        <p:nvSpPr>
          <p:cNvPr id="13" name="AutoShape 12"/>
          <p:cNvSpPr>
            <a:spLocks noChangeArrowheads="1"/>
          </p:cNvSpPr>
          <p:nvPr/>
        </p:nvSpPr>
        <p:spPr bwMode="auto">
          <a:xfrm>
            <a:off x="727465" y="2162419"/>
            <a:ext cx="857251" cy="665163"/>
          </a:xfrm>
          <a:prstGeom prst="roundRect">
            <a:avLst>
              <a:gd name="adj" fmla="val 16667"/>
            </a:avLst>
          </a:prstGeom>
          <a:solidFill>
            <a:srgbClr val="CC0000">
              <a:alpha val="83000"/>
            </a:srgbClr>
          </a:solidFill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sk-SK" altLang="sk-SK" sz="1400" b="1" dirty="0" smtClean="0"/>
              <a:t>POTREBA</a:t>
            </a:r>
            <a:endParaRPr lang="en-US" altLang="sk-SK" sz="1400" b="1" dirty="0"/>
          </a:p>
        </p:txBody>
      </p:sp>
      <p:sp>
        <p:nvSpPr>
          <p:cNvPr id="14" name="AutoShape 12"/>
          <p:cNvSpPr>
            <a:spLocks noChangeArrowheads="1"/>
          </p:cNvSpPr>
          <p:nvPr/>
        </p:nvSpPr>
        <p:spPr bwMode="auto">
          <a:xfrm>
            <a:off x="1937418" y="2167983"/>
            <a:ext cx="857251" cy="665163"/>
          </a:xfrm>
          <a:prstGeom prst="roundRect">
            <a:avLst>
              <a:gd name="adj" fmla="val 16667"/>
            </a:avLst>
          </a:prstGeom>
          <a:solidFill>
            <a:srgbClr val="CC0000">
              <a:alpha val="83000"/>
            </a:srgbClr>
          </a:solidFill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sk-SK" altLang="sk-SK" sz="1400" b="1" dirty="0" smtClean="0"/>
              <a:t>CIEĽ</a:t>
            </a:r>
            <a:endParaRPr lang="en-US" altLang="sk-SK" sz="1400" b="1" dirty="0"/>
          </a:p>
        </p:txBody>
      </p:sp>
      <p:sp>
        <p:nvSpPr>
          <p:cNvPr id="15" name="AutoShape 12"/>
          <p:cNvSpPr>
            <a:spLocks noChangeArrowheads="1"/>
          </p:cNvSpPr>
          <p:nvPr/>
        </p:nvSpPr>
        <p:spPr bwMode="auto">
          <a:xfrm>
            <a:off x="3107258" y="2166392"/>
            <a:ext cx="893242" cy="682627"/>
          </a:xfrm>
          <a:prstGeom prst="roundRect">
            <a:avLst>
              <a:gd name="adj" fmla="val 16667"/>
            </a:avLst>
          </a:prstGeom>
          <a:solidFill>
            <a:srgbClr val="0070C0">
              <a:alpha val="83000"/>
            </a:srgbClr>
          </a:solidFill>
          <a:ln w="12700">
            <a:solidFill>
              <a:srgbClr val="000000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sk-SK" altLang="sk-SK" sz="1400" b="1" dirty="0"/>
              <a:t>VSTUPY</a:t>
            </a:r>
            <a:endParaRPr lang="en-US" altLang="sk-SK" sz="1400" b="1" dirty="0"/>
          </a:p>
        </p:txBody>
      </p:sp>
      <p:sp>
        <p:nvSpPr>
          <p:cNvPr id="16" name="AutoShape 12"/>
          <p:cNvSpPr>
            <a:spLocks noChangeArrowheads="1"/>
          </p:cNvSpPr>
          <p:nvPr/>
        </p:nvSpPr>
        <p:spPr bwMode="auto">
          <a:xfrm>
            <a:off x="4340745" y="2166393"/>
            <a:ext cx="907529" cy="682627"/>
          </a:xfrm>
          <a:prstGeom prst="roundRect">
            <a:avLst>
              <a:gd name="adj" fmla="val 16667"/>
            </a:avLst>
          </a:prstGeom>
          <a:solidFill>
            <a:srgbClr val="0070C0">
              <a:alpha val="83000"/>
            </a:srgbClr>
          </a:solidFill>
          <a:ln w="12700">
            <a:solidFill>
              <a:srgbClr val="000000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sk-SK" altLang="sk-SK" sz="1400" b="1" dirty="0" smtClean="0"/>
              <a:t>AKTIVITY</a:t>
            </a:r>
            <a:endParaRPr lang="en-US" altLang="sk-SK" sz="1400" b="1" dirty="0"/>
          </a:p>
        </p:txBody>
      </p:sp>
      <p:sp>
        <p:nvSpPr>
          <p:cNvPr id="18" name="AutoShape 12"/>
          <p:cNvSpPr>
            <a:spLocks noChangeArrowheads="1"/>
          </p:cNvSpPr>
          <p:nvPr/>
        </p:nvSpPr>
        <p:spPr bwMode="auto">
          <a:xfrm>
            <a:off x="5555729" y="2172748"/>
            <a:ext cx="907529" cy="682627"/>
          </a:xfrm>
          <a:prstGeom prst="roundRect">
            <a:avLst>
              <a:gd name="adj" fmla="val 16667"/>
            </a:avLst>
          </a:prstGeom>
          <a:solidFill>
            <a:srgbClr val="0070C0">
              <a:alpha val="83000"/>
            </a:srgbClr>
          </a:solidFill>
          <a:ln w="12700">
            <a:solidFill>
              <a:srgbClr val="000000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sk-SK" altLang="sk-SK" sz="1400" b="1" dirty="0" smtClean="0"/>
              <a:t>VÝSTUPY</a:t>
            </a:r>
            <a:endParaRPr lang="en-US" altLang="sk-SK" sz="1400" b="1" dirty="0"/>
          </a:p>
        </p:txBody>
      </p:sp>
      <p:sp>
        <p:nvSpPr>
          <p:cNvPr id="19" name="AutoShape 12"/>
          <p:cNvSpPr>
            <a:spLocks noChangeArrowheads="1"/>
          </p:cNvSpPr>
          <p:nvPr/>
        </p:nvSpPr>
        <p:spPr bwMode="auto">
          <a:xfrm>
            <a:off x="6789995" y="2167983"/>
            <a:ext cx="920802" cy="682626"/>
          </a:xfrm>
          <a:prstGeom prst="roundRect">
            <a:avLst>
              <a:gd name="adj" fmla="val 16667"/>
            </a:avLst>
          </a:prstGeom>
          <a:solidFill>
            <a:srgbClr val="92D050">
              <a:alpha val="83000"/>
            </a:srgbClr>
          </a:solidFill>
          <a:ln w="12700">
            <a:solidFill>
              <a:srgbClr val="000000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sk-SK" altLang="sk-SK" sz="1400" b="1" dirty="0" smtClean="0"/>
              <a:t>VÝSLEDKY</a:t>
            </a:r>
            <a:endParaRPr lang="en-US" altLang="sk-SK" sz="1400" b="1" dirty="0"/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1620122" y="2488648"/>
            <a:ext cx="317296" cy="0"/>
          </a:xfrm>
          <a:prstGeom prst="straightConnector1">
            <a:avLst/>
          </a:prstGeom>
          <a:ln w="25400">
            <a:solidFill>
              <a:srgbClr val="0033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2789962" y="2488648"/>
            <a:ext cx="317296" cy="0"/>
          </a:xfrm>
          <a:prstGeom prst="straightConnector1">
            <a:avLst/>
          </a:prstGeom>
          <a:ln w="25400">
            <a:solidFill>
              <a:srgbClr val="0033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4000500" y="2500564"/>
            <a:ext cx="317296" cy="0"/>
          </a:xfrm>
          <a:prstGeom prst="straightConnector1">
            <a:avLst/>
          </a:prstGeom>
          <a:ln w="25400">
            <a:solidFill>
              <a:srgbClr val="0033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5238433" y="2507709"/>
            <a:ext cx="317296" cy="0"/>
          </a:xfrm>
          <a:prstGeom prst="straightConnector1">
            <a:avLst/>
          </a:prstGeom>
          <a:ln w="25400">
            <a:solidFill>
              <a:srgbClr val="0033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6463258" y="2514061"/>
            <a:ext cx="317296" cy="0"/>
          </a:xfrm>
          <a:prstGeom prst="straightConnector1">
            <a:avLst/>
          </a:prstGeom>
          <a:ln w="25400">
            <a:solidFill>
              <a:srgbClr val="0033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4816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323528" y="188640"/>
            <a:ext cx="7776861" cy="576064"/>
          </a:xfrm>
        </p:spPr>
        <p:txBody>
          <a:bodyPr>
            <a:normAutofit fontScale="90000"/>
          </a:bodyPr>
          <a:lstStyle/>
          <a:p>
            <a:pPr algn="l"/>
            <a:r>
              <a:rPr lang="sk-SK" b="1" dirty="0" smtClean="0"/>
              <a:t> Monitorovanie (a hodnotenie) orientované na výsledky</a:t>
            </a:r>
            <a:endParaRPr lang="sk-SK" b="1" dirty="0"/>
          </a:p>
        </p:txBody>
      </p:sp>
      <p:pic>
        <p:nvPicPr>
          <p:cNvPr id="4" name="Obrázok 3"/>
          <p:cNvPicPr/>
          <p:nvPr/>
        </p:nvPicPr>
        <p:blipFill>
          <a:blip r:embed="rId3">
            <a:duotone>
              <a:srgbClr val="4F81BD">
                <a:shade val="45000"/>
                <a:satMod val="135000"/>
              </a:srgb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4700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5190934" y="2934449"/>
            <a:ext cx="6862523" cy="104360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Obrázok 4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8244406" y="115702"/>
            <a:ext cx="899593" cy="1009042"/>
          </a:xfrm>
          <a:prstGeom prst="rect">
            <a:avLst/>
          </a:prstGeom>
        </p:spPr>
      </p:pic>
      <p:pic>
        <p:nvPicPr>
          <p:cNvPr id="6" name="Picture 3" descr="C:\Users\pdanko\Desktop\Logo EÚ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6404361"/>
            <a:ext cx="522790" cy="4397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Obrázok 6" descr="OPTP_logo_COLOR small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1692" y="6356961"/>
            <a:ext cx="1090027" cy="464509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9" name="Rovná spojnica 8"/>
          <p:cNvCxnSpPr/>
          <p:nvPr/>
        </p:nvCxnSpPr>
        <p:spPr>
          <a:xfrm>
            <a:off x="323528" y="764704"/>
            <a:ext cx="7776863" cy="0"/>
          </a:xfrm>
          <a:prstGeom prst="line">
            <a:avLst/>
          </a:prstGeom>
          <a:ln w="25400"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ovná spojnica 10"/>
          <p:cNvCxnSpPr/>
          <p:nvPr/>
        </p:nvCxnSpPr>
        <p:spPr>
          <a:xfrm>
            <a:off x="323527" y="6343929"/>
            <a:ext cx="7776863" cy="0"/>
          </a:xfrm>
          <a:prstGeom prst="line">
            <a:avLst/>
          </a:prstGeom>
          <a:ln w="25400"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BlokTextu 11"/>
          <p:cNvSpPr txBox="1"/>
          <p:nvPr/>
        </p:nvSpPr>
        <p:spPr>
          <a:xfrm>
            <a:off x="3635896" y="6418800"/>
            <a:ext cx="446449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sk-SK" sz="1000" dirty="0" smtClean="0"/>
              <a:t>Školenie je </a:t>
            </a:r>
            <a:r>
              <a:rPr lang="sk-SK" sz="1000" dirty="0"/>
              <a:t>spolufinancované </a:t>
            </a:r>
            <a:r>
              <a:rPr lang="sk-SK" sz="1000" dirty="0" smtClean="0"/>
              <a:t>z Európskeho fondu regionálneho rozvoja.</a:t>
            </a:r>
            <a:endParaRPr lang="sk-SK" sz="1000" dirty="0"/>
          </a:p>
        </p:txBody>
      </p:sp>
      <p:sp>
        <p:nvSpPr>
          <p:cNvPr id="17" name="Podnadpis 1"/>
          <p:cNvSpPr>
            <a:spLocks noGrp="1"/>
          </p:cNvSpPr>
          <p:nvPr>
            <p:ph type="subTitle" idx="1"/>
          </p:nvPr>
        </p:nvSpPr>
        <p:spPr>
          <a:xfrm>
            <a:off x="323527" y="836712"/>
            <a:ext cx="7776863" cy="5400600"/>
          </a:xfrm>
        </p:spPr>
        <p:txBody>
          <a:bodyPr>
            <a:normAutofit fontScale="92500" lnSpcReduction="10000"/>
          </a:bodyPr>
          <a:lstStyle/>
          <a:p>
            <a:pPr algn="l"/>
            <a:endParaRPr lang="sk-SK" sz="2600" dirty="0" smtClean="0">
              <a:solidFill>
                <a:schemeClr val="tx1"/>
              </a:solidFill>
            </a:endParaRPr>
          </a:p>
          <a:p>
            <a:pPr marL="285750" indent="-285750" algn="l">
              <a:buFont typeface="Wingdings" pitchFamily="2" charset="2"/>
              <a:buChar char="Ø"/>
            </a:pPr>
            <a:r>
              <a:rPr lang="sk-SK" sz="2600" dirty="0" smtClean="0">
                <a:solidFill>
                  <a:schemeClr val="tx1"/>
                </a:solidFill>
              </a:rPr>
              <a:t>moderná verejná politika si vyžaduje funkčný systém priebežného monitorovania (a hodnotenia) orientovaného na výsledky</a:t>
            </a:r>
          </a:p>
          <a:p>
            <a:pPr marL="285750" indent="-285750" algn="l">
              <a:buFont typeface="Wingdings" pitchFamily="2" charset="2"/>
              <a:buChar char="Ø"/>
            </a:pPr>
            <a:r>
              <a:rPr lang="sk-SK" sz="2600" dirty="0">
                <a:solidFill>
                  <a:schemeClr val="tx1"/>
                </a:solidFill>
              </a:rPr>
              <a:t>n</a:t>
            </a:r>
            <a:r>
              <a:rPr lang="sk-SK" sz="2600" dirty="0" smtClean="0">
                <a:solidFill>
                  <a:schemeClr val="tx1"/>
                </a:solidFill>
              </a:rPr>
              <a:t>a rozdiel od tradičných systémov monitorovania (a hodnotenia), ktoré sa sústredili na čerpanie a produkciu výstupov (implementáciu), sa tieto systémy sústredia na plnenie cieľov a dosahovanie efektov</a:t>
            </a:r>
          </a:p>
          <a:p>
            <a:pPr marL="285750" indent="-285750" algn="l">
              <a:buFont typeface="Wingdings" pitchFamily="2" charset="2"/>
              <a:buChar char="Ø"/>
            </a:pPr>
            <a:r>
              <a:rPr lang="sk-SK" sz="2600" dirty="0" smtClean="0">
                <a:solidFill>
                  <a:schemeClr val="tx1"/>
                </a:solidFill>
              </a:rPr>
              <a:t>EK presadzuje, aby sa riadenie a implementácia politiky súdržnosti </a:t>
            </a:r>
            <a:r>
              <a:rPr lang="sk-SK" sz="2600" dirty="0">
                <a:solidFill>
                  <a:schemeClr val="tx1"/>
                </a:solidFill>
              </a:rPr>
              <a:t>EÚ v PO 2014-2020 orientovali </a:t>
            </a:r>
            <a:r>
              <a:rPr lang="sk-SK" sz="2600" dirty="0" smtClean="0">
                <a:solidFill>
                  <a:schemeClr val="tx1"/>
                </a:solidFill>
              </a:rPr>
              <a:t>na výsledky (</a:t>
            </a:r>
            <a:r>
              <a:rPr lang="sk-SK" sz="2600" dirty="0" err="1" smtClean="0">
                <a:solidFill>
                  <a:schemeClr val="tx1"/>
                </a:solidFill>
              </a:rPr>
              <a:t>results</a:t>
            </a:r>
            <a:r>
              <a:rPr lang="sk-SK" sz="2600" dirty="0" smtClean="0">
                <a:solidFill>
                  <a:schemeClr val="tx1"/>
                </a:solidFill>
              </a:rPr>
              <a:t> </a:t>
            </a:r>
            <a:r>
              <a:rPr lang="sk-SK" sz="2600" dirty="0" err="1" smtClean="0">
                <a:solidFill>
                  <a:schemeClr val="tx1"/>
                </a:solidFill>
              </a:rPr>
              <a:t>oriented</a:t>
            </a:r>
            <a:r>
              <a:rPr lang="sk-SK" sz="2600" dirty="0" smtClean="0">
                <a:solidFill>
                  <a:schemeClr val="tx1"/>
                </a:solidFill>
              </a:rPr>
              <a:t>)</a:t>
            </a:r>
          </a:p>
          <a:p>
            <a:pPr marL="285750" indent="-285750" algn="l">
              <a:buFont typeface="Wingdings" pitchFamily="2" charset="2"/>
              <a:buChar char="Ø"/>
            </a:pPr>
            <a:r>
              <a:rPr lang="sk-SK" sz="2600" dirty="0">
                <a:solidFill>
                  <a:schemeClr val="tx1"/>
                </a:solidFill>
              </a:rPr>
              <a:t>k</a:t>
            </a:r>
            <a:r>
              <a:rPr lang="sk-SK" sz="2600" dirty="0" smtClean="0">
                <a:solidFill>
                  <a:schemeClr val="tx1"/>
                </a:solidFill>
              </a:rPr>
              <a:t>valita monitorovania a hodnotenia indikuje kvalitu riadenia verejnej politiky/programu</a:t>
            </a:r>
          </a:p>
          <a:p>
            <a:pPr marL="285750" indent="-285750" algn="l">
              <a:buFont typeface="Wingdings" pitchFamily="2" charset="2"/>
              <a:buChar char="Ø"/>
            </a:pPr>
            <a:r>
              <a:rPr lang="sk-SK" sz="2600" dirty="0" smtClean="0">
                <a:solidFill>
                  <a:schemeClr val="tx1"/>
                </a:solidFill>
              </a:rPr>
              <a:t>nástroje pre výsledkovo orientované monitorovanie (a hodnotenie) ostávajú nezmenené - ukazovatele</a:t>
            </a:r>
          </a:p>
          <a:p>
            <a:pPr algn="l"/>
            <a:endParaRPr lang="sk-SK" sz="2600" dirty="0" smtClean="0">
              <a:solidFill>
                <a:schemeClr val="tx1"/>
              </a:solidFill>
            </a:endParaRPr>
          </a:p>
          <a:p>
            <a:pPr marL="285750" indent="-285750" algn="l">
              <a:buFont typeface="Wingdings" pitchFamily="2" charset="2"/>
              <a:buChar char="Ø"/>
            </a:pPr>
            <a:endParaRPr lang="sk-SK" sz="2600" dirty="0" smtClean="0">
              <a:solidFill>
                <a:schemeClr val="tx1"/>
              </a:solidFill>
            </a:endParaRPr>
          </a:p>
          <a:p>
            <a:pPr algn="ctr"/>
            <a:endParaRPr lang="sk-SK" sz="1800" b="1" dirty="0" smtClean="0">
              <a:solidFill>
                <a:schemeClr val="tx1"/>
              </a:solidFill>
            </a:endParaRPr>
          </a:p>
          <a:p>
            <a:pPr marL="285750" indent="-285750" algn="l">
              <a:buFont typeface="Wingdings" panose="05000000000000000000" pitchFamily="2" charset="2"/>
              <a:buChar char="q"/>
            </a:pPr>
            <a:endParaRPr lang="sk-SK" sz="1800" dirty="0"/>
          </a:p>
          <a:p>
            <a:pPr marL="285750" indent="-285750" algn="l">
              <a:buFont typeface="Wingdings" panose="05000000000000000000" pitchFamily="2" charset="2"/>
              <a:buChar char="q"/>
            </a:pPr>
            <a:endParaRPr lang="sk-SK" sz="1800" dirty="0" smtClean="0"/>
          </a:p>
          <a:p>
            <a:pPr marL="285750" indent="-285750" algn="l">
              <a:buFont typeface="Wingdings" panose="05000000000000000000" pitchFamily="2" charset="2"/>
              <a:buChar char="q"/>
            </a:pPr>
            <a:endParaRPr lang="sk-SK" sz="1800" dirty="0"/>
          </a:p>
        </p:txBody>
      </p:sp>
    </p:spTree>
    <p:extLst>
      <p:ext uri="{BB962C8B-B14F-4D97-AF65-F5344CB8AC3E}">
        <p14:creationId xmlns:p14="http://schemas.microsoft.com/office/powerpoint/2010/main" val="3956776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323528" y="188640"/>
            <a:ext cx="7920878" cy="576064"/>
          </a:xfrm>
        </p:spPr>
        <p:txBody>
          <a:bodyPr>
            <a:normAutofit fontScale="90000"/>
          </a:bodyPr>
          <a:lstStyle/>
          <a:p>
            <a:pPr algn="l"/>
            <a:r>
              <a:rPr lang="sk-SK" b="1" dirty="0" smtClean="0"/>
              <a:t> </a:t>
            </a:r>
            <a:r>
              <a:rPr lang="sk-SK" b="1" dirty="0"/>
              <a:t>Monitorovanie (a hodnotenie) orientované na výsledky II.</a:t>
            </a:r>
          </a:p>
        </p:txBody>
      </p:sp>
      <p:pic>
        <p:nvPicPr>
          <p:cNvPr id="4" name="Obrázok 3"/>
          <p:cNvPicPr/>
          <p:nvPr/>
        </p:nvPicPr>
        <p:blipFill>
          <a:blip r:embed="rId3">
            <a:duotone>
              <a:srgbClr val="4F81BD">
                <a:shade val="45000"/>
                <a:satMod val="135000"/>
              </a:srgb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4700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5190934" y="2934449"/>
            <a:ext cx="6862523" cy="104360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Obrázok 4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8244406" y="115702"/>
            <a:ext cx="899593" cy="1009042"/>
          </a:xfrm>
          <a:prstGeom prst="rect">
            <a:avLst/>
          </a:prstGeom>
        </p:spPr>
      </p:pic>
      <p:pic>
        <p:nvPicPr>
          <p:cNvPr id="6" name="Picture 3" descr="C:\Users\pdanko\Desktop\Logo EÚ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6404361"/>
            <a:ext cx="522790" cy="4397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Obrázok 6" descr="OPTP_logo_COLOR small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1692" y="6356961"/>
            <a:ext cx="1090027" cy="464509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9" name="Rovná spojnica 8"/>
          <p:cNvCxnSpPr/>
          <p:nvPr/>
        </p:nvCxnSpPr>
        <p:spPr>
          <a:xfrm>
            <a:off x="323528" y="764704"/>
            <a:ext cx="7776863" cy="0"/>
          </a:xfrm>
          <a:prstGeom prst="line">
            <a:avLst/>
          </a:prstGeom>
          <a:ln w="25400"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ovná spojnica 10"/>
          <p:cNvCxnSpPr/>
          <p:nvPr/>
        </p:nvCxnSpPr>
        <p:spPr>
          <a:xfrm>
            <a:off x="323527" y="6343929"/>
            <a:ext cx="7776863" cy="0"/>
          </a:xfrm>
          <a:prstGeom prst="line">
            <a:avLst/>
          </a:prstGeom>
          <a:ln w="25400"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BlokTextu 11"/>
          <p:cNvSpPr txBox="1"/>
          <p:nvPr/>
        </p:nvSpPr>
        <p:spPr>
          <a:xfrm>
            <a:off x="3635896" y="6418800"/>
            <a:ext cx="446449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sk-SK" sz="1000" dirty="0" smtClean="0"/>
              <a:t>Školenie je </a:t>
            </a:r>
            <a:r>
              <a:rPr lang="sk-SK" sz="1000" dirty="0"/>
              <a:t>spolufinancované </a:t>
            </a:r>
            <a:r>
              <a:rPr lang="sk-SK" sz="1000" dirty="0" smtClean="0"/>
              <a:t>z Európskeho fondu regionálneho rozvoja.</a:t>
            </a:r>
            <a:endParaRPr lang="sk-SK" sz="1000" dirty="0"/>
          </a:p>
        </p:txBody>
      </p:sp>
      <p:sp>
        <p:nvSpPr>
          <p:cNvPr id="17" name="Podnadpis 1"/>
          <p:cNvSpPr>
            <a:spLocks noGrp="1"/>
          </p:cNvSpPr>
          <p:nvPr>
            <p:ph type="subTitle" idx="1"/>
          </p:nvPr>
        </p:nvSpPr>
        <p:spPr>
          <a:xfrm>
            <a:off x="323527" y="836712"/>
            <a:ext cx="7776863" cy="5400600"/>
          </a:xfrm>
        </p:spPr>
        <p:txBody>
          <a:bodyPr>
            <a:normAutofit fontScale="92500" lnSpcReduction="10000"/>
          </a:bodyPr>
          <a:lstStyle/>
          <a:p>
            <a:pPr algn="l"/>
            <a:endParaRPr lang="sk-SK" sz="2600" dirty="0" smtClean="0">
              <a:solidFill>
                <a:schemeClr val="tx1"/>
              </a:solidFill>
            </a:endParaRPr>
          </a:p>
          <a:p>
            <a:pPr marL="285750" indent="-285750" algn="l">
              <a:buFont typeface="Wingdings" pitchFamily="2" charset="2"/>
              <a:buChar char="Ø"/>
            </a:pPr>
            <a:r>
              <a:rPr lang="sk-SK" altLang="sk-SK" sz="2600" dirty="0" smtClean="0">
                <a:solidFill>
                  <a:schemeClr val="tx1"/>
                </a:solidFill>
              </a:rPr>
              <a:t>monitorovanie </a:t>
            </a:r>
            <a:r>
              <a:rPr lang="sk-SK" altLang="sk-SK" sz="2600" dirty="0">
                <a:solidFill>
                  <a:schemeClr val="tx1"/>
                </a:solidFill>
              </a:rPr>
              <a:t>a hodnotenie sú nástroje </a:t>
            </a:r>
            <a:r>
              <a:rPr lang="sk-SK" altLang="sk-SK" sz="2600" dirty="0" smtClean="0">
                <a:solidFill>
                  <a:schemeClr val="tx1"/>
                </a:solidFill>
              </a:rPr>
              <a:t>určené na </a:t>
            </a:r>
            <a:r>
              <a:rPr lang="sk-SK" altLang="sk-SK" sz="2600" dirty="0">
                <a:solidFill>
                  <a:schemeClr val="tx1"/>
                </a:solidFill>
              </a:rPr>
              <a:t>podporu strategického </a:t>
            </a:r>
            <a:r>
              <a:rPr lang="sk-SK" altLang="sk-SK" sz="2600" dirty="0" smtClean="0">
                <a:solidFill>
                  <a:schemeClr val="tx1"/>
                </a:solidFill>
              </a:rPr>
              <a:t>(výsledkovo orientovaného) riadenia </a:t>
            </a:r>
            <a:r>
              <a:rPr lang="sk-SK" altLang="sk-SK" sz="2600" dirty="0">
                <a:solidFill>
                  <a:schemeClr val="tx1"/>
                </a:solidFill>
              </a:rPr>
              <a:t>programu</a:t>
            </a:r>
          </a:p>
          <a:p>
            <a:pPr marL="285750" indent="-285750" algn="l">
              <a:buFont typeface="Wingdings" pitchFamily="2" charset="2"/>
              <a:buChar char="Ø"/>
            </a:pPr>
            <a:r>
              <a:rPr lang="sk-SK" altLang="sk-SK" sz="2600" dirty="0" smtClean="0">
                <a:solidFill>
                  <a:schemeClr val="tx1"/>
                </a:solidFill>
              </a:rPr>
              <a:t>monitorovanie </a:t>
            </a:r>
            <a:r>
              <a:rPr lang="sk-SK" altLang="sk-SK" sz="2600" dirty="0">
                <a:solidFill>
                  <a:schemeClr val="tx1"/>
                </a:solidFill>
              </a:rPr>
              <a:t>sa primárne sústredí na sledovanie </a:t>
            </a:r>
            <a:r>
              <a:rPr lang="sk-SK" altLang="sk-SK" sz="2600" dirty="0" smtClean="0">
                <a:solidFill>
                  <a:schemeClr val="tx1"/>
                </a:solidFill>
              </a:rPr>
              <a:t>plnenia cieľov, využívania zdrojov a produkcie výstupov </a:t>
            </a:r>
          </a:p>
          <a:p>
            <a:pPr marL="285750" indent="-285750" algn="l">
              <a:buFont typeface="Wingdings" pitchFamily="2" charset="2"/>
              <a:buChar char="Ø"/>
            </a:pPr>
            <a:r>
              <a:rPr lang="sk-SK" altLang="sk-SK" sz="2600" dirty="0">
                <a:solidFill>
                  <a:schemeClr val="tx1"/>
                </a:solidFill>
              </a:rPr>
              <a:t>n</a:t>
            </a:r>
            <a:r>
              <a:rPr lang="sk-SK" altLang="sk-SK" sz="2600" dirty="0" smtClean="0">
                <a:solidFill>
                  <a:schemeClr val="tx1"/>
                </a:solidFill>
              </a:rPr>
              <a:t>a základe monitorovanie dokážeme povedať či plníme alebo neplníme stanovené ciele, ale nedáva nám informáciu o dôvodoch , to je úloha hodnotenia</a:t>
            </a:r>
            <a:endParaRPr lang="sk-SK" altLang="sk-SK" sz="2600" dirty="0">
              <a:solidFill>
                <a:schemeClr val="tx1"/>
              </a:solidFill>
            </a:endParaRPr>
          </a:p>
          <a:p>
            <a:pPr marL="285750" indent="-285750" algn="l">
              <a:buFont typeface="Wingdings" pitchFamily="2" charset="2"/>
              <a:buChar char="Ø"/>
            </a:pPr>
            <a:r>
              <a:rPr lang="sk-SK" altLang="sk-SK" sz="2600" dirty="0">
                <a:solidFill>
                  <a:schemeClr val="tx1"/>
                </a:solidFill>
              </a:rPr>
              <a:t>monitorovacie údaje sú dôležitým, ale nie jediným informačným zdrojom pre hodnotenie</a:t>
            </a:r>
            <a:endParaRPr lang="en-US" altLang="sk-SK" sz="2600" dirty="0">
              <a:solidFill>
                <a:schemeClr val="tx1"/>
              </a:solidFill>
            </a:endParaRPr>
          </a:p>
          <a:p>
            <a:pPr marL="285750" indent="-285750" algn="l">
              <a:buFont typeface="Wingdings" pitchFamily="2" charset="2"/>
              <a:buChar char="Ø"/>
            </a:pPr>
            <a:r>
              <a:rPr lang="sk-SK" altLang="sk-SK" sz="2600" dirty="0">
                <a:solidFill>
                  <a:schemeClr val="tx1"/>
                </a:solidFill>
              </a:rPr>
              <a:t>hodnotenie sa primárne sústredí na kvantifikáciu efektov </a:t>
            </a:r>
            <a:r>
              <a:rPr lang="sk-SK" altLang="sk-SK" sz="2600" dirty="0" smtClean="0">
                <a:solidFill>
                  <a:schemeClr val="tx1"/>
                </a:solidFill>
              </a:rPr>
              <a:t>(</a:t>
            </a:r>
            <a:r>
              <a:rPr lang="sk-SK" altLang="sk-SK" sz="2600" dirty="0" err="1" smtClean="0">
                <a:solidFill>
                  <a:schemeClr val="tx1"/>
                </a:solidFill>
              </a:rPr>
              <a:t>atribúcia</a:t>
            </a:r>
            <a:r>
              <a:rPr lang="sk-SK" altLang="sk-SK" sz="2600" dirty="0" smtClean="0">
                <a:solidFill>
                  <a:schemeClr val="tx1"/>
                </a:solidFill>
              </a:rPr>
              <a:t>/kontribúcia) a </a:t>
            </a:r>
            <a:r>
              <a:rPr lang="sk-SK" altLang="sk-SK" sz="2600" dirty="0">
                <a:solidFill>
                  <a:schemeClr val="tx1"/>
                </a:solidFill>
              </a:rPr>
              <a:t>posúdenie kvality </a:t>
            </a:r>
            <a:r>
              <a:rPr lang="sk-SK" altLang="sk-SK" sz="2600" dirty="0" smtClean="0">
                <a:solidFill>
                  <a:schemeClr val="tx1"/>
                </a:solidFill>
              </a:rPr>
              <a:t>procesov/riadenia, objasnenie </a:t>
            </a:r>
            <a:r>
              <a:rPr lang="sk-SK" altLang="sk-SK" sz="2600" dirty="0">
                <a:solidFill>
                  <a:schemeClr val="tx1"/>
                </a:solidFill>
              </a:rPr>
              <a:t>príčin</a:t>
            </a:r>
          </a:p>
          <a:p>
            <a:pPr algn="l"/>
            <a:endParaRPr lang="sk-SK" sz="2600" dirty="0" smtClean="0">
              <a:solidFill>
                <a:schemeClr val="tx1"/>
              </a:solidFill>
            </a:endParaRPr>
          </a:p>
          <a:p>
            <a:pPr marL="285750" indent="-285750" algn="l">
              <a:buFont typeface="Wingdings" pitchFamily="2" charset="2"/>
              <a:buChar char="Ø"/>
            </a:pPr>
            <a:endParaRPr lang="sk-SK" sz="2600" dirty="0" smtClean="0">
              <a:solidFill>
                <a:schemeClr val="tx1"/>
              </a:solidFill>
            </a:endParaRPr>
          </a:p>
          <a:p>
            <a:pPr algn="ctr"/>
            <a:endParaRPr lang="sk-SK" sz="1800" b="1" dirty="0" smtClean="0">
              <a:solidFill>
                <a:schemeClr val="tx1"/>
              </a:solidFill>
            </a:endParaRPr>
          </a:p>
          <a:p>
            <a:pPr marL="285750" indent="-285750" algn="l">
              <a:buFont typeface="Wingdings" panose="05000000000000000000" pitchFamily="2" charset="2"/>
              <a:buChar char="q"/>
            </a:pPr>
            <a:endParaRPr lang="sk-SK" sz="1800" dirty="0"/>
          </a:p>
          <a:p>
            <a:pPr marL="285750" indent="-285750" algn="l">
              <a:buFont typeface="Wingdings" panose="05000000000000000000" pitchFamily="2" charset="2"/>
              <a:buChar char="q"/>
            </a:pPr>
            <a:endParaRPr lang="sk-SK" sz="1800" dirty="0" smtClean="0"/>
          </a:p>
          <a:p>
            <a:pPr marL="285750" indent="-285750" algn="l">
              <a:buFont typeface="Wingdings" panose="05000000000000000000" pitchFamily="2" charset="2"/>
              <a:buChar char="q"/>
            </a:pPr>
            <a:endParaRPr lang="sk-SK" sz="1800" dirty="0"/>
          </a:p>
        </p:txBody>
      </p:sp>
    </p:spTree>
    <p:extLst>
      <p:ext uri="{BB962C8B-B14F-4D97-AF65-F5344CB8AC3E}">
        <p14:creationId xmlns:p14="http://schemas.microsoft.com/office/powerpoint/2010/main" val="1102123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323528" y="188640"/>
            <a:ext cx="7920878" cy="576064"/>
          </a:xfrm>
        </p:spPr>
        <p:txBody>
          <a:bodyPr>
            <a:normAutofit/>
          </a:bodyPr>
          <a:lstStyle/>
          <a:p>
            <a:pPr algn="l"/>
            <a:r>
              <a:rPr lang="sk-SK" b="1" dirty="0" smtClean="0"/>
              <a:t> Základné typy merateľných ukazovateľov </a:t>
            </a:r>
            <a:endParaRPr lang="sk-SK" b="1" dirty="0"/>
          </a:p>
        </p:txBody>
      </p:sp>
      <p:pic>
        <p:nvPicPr>
          <p:cNvPr id="4" name="Obrázok 3"/>
          <p:cNvPicPr/>
          <p:nvPr/>
        </p:nvPicPr>
        <p:blipFill>
          <a:blip r:embed="rId3">
            <a:duotone>
              <a:srgbClr val="4F81BD">
                <a:shade val="45000"/>
                <a:satMod val="135000"/>
              </a:srgb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4700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5190934" y="2934449"/>
            <a:ext cx="6862523" cy="104360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Obrázok 4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8244406" y="115702"/>
            <a:ext cx="899593" cy="1009042"/>
          </a:xfrm>
          <a:prstGeom prst="rect">
            <a:avLst/>
          </a:prstGeom>
        </p:spPr>
      </p:pic>
      <p:pic>
        <p:nvPicPr>
          <p:cNvPr id="6" name="Picture 3" descr="C:\Users\pdanko\Desktop\Logo EÚ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6404361"/>
            <a:ext cx="522790" cy="4397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Obrázok 6" descr="OPTP_logo_COLOR small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1692" y="6356961"/>
            <a:ext cx="1090027" cy="464509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9" name="Rovná spojnica 8"/>
          <p:cNvCxnSpPr/>
          <p:nvPr/>
        </p:nvCxnSpPr>
        <p:spPr>
          <a:xfrm>
            <a:off x="323528" y="764704"/>
            <a:ext cx="7776863" cy="0"/>
          </a:xfrm>
          <a:prstGeom prst="line">
            <a:avLst/>
          </a:prstGeom>
          <a:ln w="25400"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ovná spojnica 10"/>
          <p:cNvCxnSpPr/>
          <p:nvPr/>
        </p:nvCxnSpPr>
        <p:spPr>
          <a:xfrm>
            <a:off x="323527" y="6343929"/>
            <a:ext cx="7776863" cy="0"/>
          </a:xfrm>
          <a:prstGeom prst="line">
            <a:avLst/>
          </a:prstGeom>
          <a:ln w="25400"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BlokTextu 11"/>
          <p:cNvSpPr txBox="1"/>
          <p:nvPr/>
        </p:nvSpPr>
        <p:spPr>
          <a:xfrm>
            <a:off x="3635896" y="6418800"/>
            <a:ext cx="446449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sk-SK" sz="1000" dirty="0" smtClean="0"/>
              <a:t>Školenie je </a:t>
            </a:r>
            <a:r>
              <a:rPr lang="sk-SK" sz="1000" dirty="0"/>
              <a:t>spolufinancované </a:t>
            </a:r>
            <a:r>
              <a:rPr lang="sk-SK" sz="1000" dirty="0" smtClean="0"/>
              <a:t>z Európskeho fondu regionálneho rozvoja.</a:t>
            </a:r>
            <a:endParaRPr lang="sk-SK" sz="1000" dirty="0"/>
          </a:p>
        </p:txBody>
      </p:sp>
      <p:sp>
        <p:nvSpPr>
          <p:cNvPr id="13" name="AutoShape 12"/>
          <p:cNvSpPr>
            <a:spLocks noChangeArrowheads="1"/>
          </p:cNvSpPr>
          <p:nvPr/>
        </p:nvSpPr>
        <p:spPr bwMode="auto">
          <a:xfrm>
            <a:off x="1034164" y="1161906"/>
            <a:ext cx="2601732" cy="553824"/>
          </a:xfrm>
          <a:prstGeom prst="roundRect">
            <a:avLst>
              <a:gd name="adj" fmla="val 16667"/>
            </a:avLst>
          </a:prstGeom>
          <a:solidFill>
            <a:srgbClr val="CC0000">
              <a:alpha val="83000"/>
            </a:srgbClr>
          </a:solidFill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sk-SK" altLang="sk-SK" sz="1400" b="1" dirty="0" smtClean="0"/>
              <a:t>ÚROVEŇ MONITOROVANIA</a:t>
            </a:r>
            <a:endParaRPr lang="en-US" altLang="sk-SK" sz="1400" b="1" dirty="0"/>
          </a:p>
        </p:txBody>
      </p:sp>
      <p:sp>
        <p:nvSpPr>
          <p:cNvPr id="14" name="AutoShape 12"/>
          <p:cNvSpPr>
            <a:spLocks noChangeArrowheads="1"/>
          </p:cNvSpPr>
          <p:nvPr/>
        </p:nvSpPr>
        <p:spPr bwMode="auto">
          <a:xfrm>
            <a:off x="1034164" y="3056003"/>
            <a:ext cx="2601732" cy="456473"/>
          </a:xfrm>
          <a:prstGeom prst="roundRect">
            <a:avLst>
              <a:gd name="adj" fmla="val 16667"/>
            </a:avLst>
          </a:prstGeom>
          <a:solidFill>
            <a:srgbClr val="0070C0">
              <a:alpha val="83000"/>
            </a:srgbClr>
          </a:solidFill>
          <a:ln w="12700">
            <a:solidFill>
              <a:srgbClr val="000000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sk-SK" altLang="sk-SK" sz="1400" b="1" dirty="0" smtClean="0"/>
              <a:t>PREDMET MONITOROVANIA</a:t>
            </a:r>
            <a:endParaRPr lang="en-US" altLang="sk-SK" sz="1400" b="1" dirty="0"/>
          </a:p>
        </p:txBody>
      </p:sp>
      <p:sp>
        <p:nvSpPr>
          <p:cNvPr id="15" name="AutoShape 12"/>
          <p:cNvSpPr>
            <a:spLocks noChangeArrowheads="1"/>
          </p:cNvSpPr>
          <p:nvPr/>
        </p:nvSpPr>
        <p:spPr bwMode="auto">
          <a:xfrm>
            <a:off x="929389" y="5076008"/>
            <a:ext cx="2706507" cy="482871"/>
          </a:xfrm>
          <a:prstGeom prst="roundRect">
            <a:avLst>
              <a:gd name="adj" fmla="val 16667"/>
            </a:avLst>
          </a:prstGeom>
          <a:solidFill>
            <a:srgbClr val="92D050">
              <a:alpha val="83000"/>
            </a:srgbClr>
          </a:solidFill>
          <a:ln w="12700">
            <a:solidFill>
              <a:srgbClr val="000000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sk-SK" altLang="sk-SK" sz="1400" b="1" dirty="0" smtClean="0"/>
              <a:t>VYJADRENIE</a:t>
            </a:r>
            <a:endParaRPr lang="en-US" altLang="sk-SK" sz="1400" b="1" dirty="0"/>
          </a:p>
        </p:txBody>
      </p:sp>
      <p:sp>
        <p:nvSpPr>
          <p:cNvPr id="16" name="AutoShape 12"/>
          <p:cNvSpPr>
            <a:spLocks noChangeArrowheads="1"/>
          </p:cNvSpPr>
          <p:nvPr/>
        </p:nvSpPr>
        <p:spPr bwMode="auto">
          <a:xfrm>
            <a:off x="3884793" y="914111"/>
            <a:ext cx="2601732" cy="428914"/>
          </a:xfrm>
          <a:prstGeom prst="roundRect">
            <a:avLst>
              <a:gd name="adj" fmla="val 16667"/>
            </a:avLst>
          </a:prstGeom>
          <a:solidFill>
            <a:srgbClr val="CC0000">
              <a:alpha val="83000"/>
            </a:srgbClr>
          </a:solidFill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sk-SK" altLang="sk-SK" sz="1400" b="1" dirty="0" smtClean="0"/>
              <a:t>PROGRAMOVÉ </a:t>
            </a:r>
            <a:endParaRPr lang="en-US" altLang="sk-SK" sz="1400" b="1" dirty="0"/>
          </a:p>
        </p:txBody>
      </p:sp>
      <p:sp>
        <p:nvSpPr>
          <p:cNvPr id="18" name="AutoShape 12"/>
          <p:cNvSpPr>
            <a:spLocks noChangeArrowheads="1"/>
          </p:cNvSpPr>
          <p:nvPr/>
        </p:nvSpPr>
        <p:spPr bwMode="auto">
          <a:xfrm>
            <a:off x="3884793" y="1547272"/>
            <a:ext cx="2601732" cy="424404"/>
          </a:xfrm>
          <a:prstGeom prst="roundRect">
            <a:avLst>
              <a:gd name="adj" fmla="val 16667"/>
            </a:avLst>
          </a:prstGeom>
          <a:solidFill>
            <a:srgbClr val="CC0000">
              <a:alpha val="83000"/>
            </a:srgbClr>
          </a:solidFill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sk-SK" altLang="sk-SK" sz="1400" b="1" dirty="0" smtClean="0"/>
              <a:t>PROJEKTOVÉ</a:t>
            </a:r>
            <a:endParaRPr lang="en-US" altLang="sk-SK" sz="1400" b="1" dirty="0"/>
          </a:p>
        </p:txBody>
      </p:sp>
      <p:sp>
        <p:nvSpPr>
          <p:cNvPr id="19" name="AutoShape 12"/>
          <p:cNvSpPr>
            <a:spLocks noChangeArrowheads="1"/>
          </p:cNvSpPr>
          <p:nvPr/>
        </p:nvSpPr>
        <p:spPr bwMode="auto">
          <a:xfrm>
            <a:off x="3884793" y="2262586"/>
            <a:ext cx="2601732" cy="471090"/>
          </a:xfrm>
          <a:prstGeom prst="roundRect">
            <a:avLst>
              <a:gd name="adj" fmla="val 16667"/>
            </a:avLst>
          </a:prstGeom>
          <a:solidFill>
            <a:srgbClr val="0070C0">
              <a:alpha val="83000"/>
            </a:srgbClr>
          </a:solidFill>
          <a:ln w="12700">
            <a:solidFill>
              <a:srgbClr val="000000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sk-SK" altLang="sk-SK" sz="1400" b="1" dirty="0" smtClean="0"/>
              <a:t>VÝSLEDKOVÉ </a:t>
            </a:r>
            <a:endParaRPr lang="en-US" altLang="sk-SK" sz="1400" b="1" dirty="0"/>
          </a:p>
        </p:txBody>
      </p:sp>
      <p:sp>
        <p:nvSpPr>
          <p:cNvPr id="20" name="AutoShape 12"/>
          <p:cNvSpPr>
            <a:spLocks noChangeArrowheads="1"/>
          </p:cNvSpPr>
          <p:nvPr/>
        </p:nvSpPr>
        <p:spPr bwMode="auto">
          <a:xfrm>
            <a:off x="3898377" y="2827767"/>
            <a:ext cx="2601732" cy="456473"/>
          </a:xfrm>
          <a:prstGeom prst="roundRect">
            <a:avLst>
              <a:gd name="adj" fmla="val 16667"/>
            </a:avLst>
          </a:prstGeom>
          <a:solidFill>
            <a:srgbClr val="0070C0">
              <a:alpha val="83000"/>
            </a:srgbClr>
          </a:solidFill>
          <a:ln w="12700">
            <a:solidFill>
              <a:srgbClr val="000000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sk-SK" altLang="sk-SK" sz="1400" b="1" dirty="0" smtClean="0"/>
              <a:t>VÝSTUPOVÉ </a:t>
            </a:r>
            <a:endParaRPr lang="en-US" altLang="sk-SK" sz="1400" b="1" dirty="0"/>
          </a:p>
        </p:txBody>
      </p:sp>
      <p:sp>
        <p:nvSpPr>
          <p:cNvPr id="21" name="AutoShape 12"/>
          <p:cNvSpPr>
            <a:spLocks noChangeArrowheads="1"/>
          </p:cNvSpPr>
          <p:nvPr/>
        </p:nvSpPr>
        <p:spPr bwMode="auto">
          <a:xfrm>
            <a:off x="3884793" y="3389015"/>
            <a:ext cx="2601732" cy="456473"/>
          </a:xfrm>
          <a:prstGeom prst="roundRect">
            <a:avLst>
              <a:gd name="adj" fmla="val 16667"/>
            </a:avLst>
          </a:prstGeom>
          <a:solidFill>
            <a:srgbClr val="0070C0">
              <a:alpha val="83000"/>
            </a:srgbClr>
          </a:solidFill>
          <a:ln w="12700">
            <a:solidFill>
              <a:srgbClr val="000000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sk-SK" altLang="sk-SK" sz="1400" b="1" dirty="0" smtClean="0"/>
              <a:t>VSTUPOV </a:t>
            </a:r>
            <a:endParaRPr lang="en-US" altLang="sk-SK" sz="1400" b="1" dirty="0"/>
          </a:p>
        </p:txBody>
      </p:sp>
      <p:sp>
        <p:nvSpPr>
          <p:cNvPr id="22" name="AutoShape 12"/>
          <p:cNvSpPr>
            <a:spLocks noChangeArrowheads="1"/>
          </p:cNvSpPr>
          <p:nvPr/>
        </p:nvSpPr>
        <p:spPr bwMode="auto">
          <a:xfrm>
            <a:off x="3898377" y="3985751"/>
            <a:ext cx="2601732" cy="456473"/>
          </a:xfrm>
          <a:prstGeom prst="roundRect">
            <a:avLst>
              <a:gd name="adj" fmla="val 16667"/>
            </a:avLst>
          </a:prstGeom>
          <a:pattFill prst="pct70">
            <a:fgClr>
              <a:srgbClr val="0070C0"/>
            </a:fgClr>
            <a:bgClr>
              <a:schemeClr val="bg1"/>
            </a:bgClr>
          </a:pattFill>
          <a:ln w="12700">
            <a:solidFill>
              <a:srgbClr val="000000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sk-SK" altLang="sk-SK" sz="1400" b="1" dirty="0" smtClean="0"/>
              <a:t>PROCESNÉ </a:t>
            </a:r>
            <a:endParaRPr lang="en-US" altLang="sk-SK" sz="1400" b="1" dirty="0"/>
          </a:p>
        </p:txBody>
      </p:sp>
      <p:sp>
        <p:nvSpPr>
          <p:cNvPr id="23" name="AutoShape 12"/>
          <p:cNvSpPr>
            <a:spLocks noChangeArrowheads="1"/>
          </p:cNvSpPr>
          <p:nvPr/>
        </p:nvSpPr>
        <p:spPr bwMode="auto">
          <a:xfrm>
            <a:off x="3845989" y="4707439"/>
            <a:ext cx="2706507" cy="482871"/>
          </a:xfrm>
          <a:prstGeom prst="roundRect">
            <a:avLst>
              <a:gd name="adj" fmla="val 16667"/>
            </a:avLst>
          </a:prstGeom>
          <a:solidFill>
            <a:srgbClr val="92D050">
              <a:alpha val="83000"/>
            </a:srgbClr>
          </a:solidFill>
          <a:ln w="12700">
            <a:solidFill>
              <a:srgbClr val="000000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sk-SK" altLang="sk-SK" sz="1400" b="1" dirty="0" smtClean="0"/>
              <a:t>KVANTITATÍVNE</a:t>
            </a:r>
            <a:endParaRPr lang="en-US" altLang="sk-SK" sz="1400" b="1" dirty="0"/>
          </a:p>
        </p:txBody>
      </p:sp>
      <p:sp>
        <p:nvSpPr>
          <p:cNvPr id="24" name="AutoShape 12"/>
          <p:cNvSpPr>
            <a:spLocks noChangeArrowheads="1"/>
          </p:cNvSpPr>
          <p:nvPr/>
        </p:nvSpPr>
        <p:spPr bwMode="auto">
          <a:xfrm>
            <a:off x="3832405" y="5333591"/>
            <a:ext cx="2706507" cy="482871"/>
          </a:xfrm>
          <a:prstGeom prst="roundRect">
            <a:avLst>
              <a:gd name="adj" fmla="val 16667"/>
            </a:avLst>
          </a:prstGeom>
          <a:solidFill>
            <a:srgbClr val="92D050">
              <a:alpha val="83000"/>
            </a:srgbClr>
          </a:solidFill>
          <a:ln w="12700">
            <a:solidFill>
              <a:srgbClr val="000000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sk-SK" altLang="sk-SK" sz="1400" b="1" dirty="0" smtClean="0"/>
              <a:t>KVALITATÍVNE</a:t>
            </a:r>
            <a:endParaRPr lang="en-US" altLang="sk-SK" sz="1400" b="1" dirty="0"/>
          </a:p>
        </p:txBody>
      </p:sp>
    </p:spTree>
    <p:extLst>
      <p:ext uri="{BB962C8B-B14F-4D97-AF65-F5344CB8AC3E}">
        <p14:creationId xmlns:p14="http://schemas.microsoft.com/office/powerpoint/2010/main" val="3431354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323528" y="188640"/>
            <a:ext cx="7920878" cy="576064"/>
          </a:xfrm>
        </p:spPr>
        <p:txBody>
          <a:bodyPr>
            <a:normAutofit/>
          </a:bodyPr>
          <a:lstStyle/>
          <a:p>
            <a:pPr algn="l"/>
            <a:r>
              <a:rPr lang="sk-SK" b="1" dirty="0" smtClean="0"/>
              <a:t> Merateľné ukazovatele EŠIF</a:t>
            </a:r>
            <a:endParaRPr lang="sk-SK" b="1" dirty="0"/>
          </a:p>
        </p:txBody>
      </p:sp>
      <p:pic>
        <p:nvPicPr>
          <p:cNvPr id="4" name="Obrázok 3"/>
          <p:cNvPicPr/>
          <p:nvPr/>
        </p:nvPicPr>
        <p:blipFill>
          <a:blip r:embed="rId3">
            <a:duotone>
              <a:srgbClr val="4F81BD">
                <a:shade val="45000"/>
                <a:satMod val="135000"/>
              </a:srgb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4700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5190934" y="2934449"/>
            <a:ext cx="6862523" cy="104360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Obrázok 4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8244406" y="115702"/>
            <a:ext cx="899593" cy="1009042"/>
          </a:xfrm>
          <a:prstGeom prst="rect">
            <a:avLst/>
          </a:prstGeom>
        </p:spPr>
      </p:pic>
      <p:pic>
        <p:nvPicPr>
          <p:cNvPr id="6" name="Picture 3" descr="C:\Users\pdanko\Desktop\Logo EÚ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6404361"/>
            <a:ext cx="522790" cy="4397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Obrázok 6" descr="OPTP_logo_COLOR small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1692" y="6356961"/>
            <a:ext cx="1090027" cy="464509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9" name="Rovná spojnica 8"/>
          <p:cNvCxnSpPr/>
          <p:nvPr/>
        </p:nvCxnSpPr>
        <p:spPr>
          <a:xfrm>
            <a:off x="323528" y="764704"/>
            <a:ext cx="7776863" cy="0"/>
          </a:xfrm>
          <a:prstGeom prst="line">
            <a:avLst/>
          </a:prstGeom>
          <a:ln w="25400"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ovná spojnica 10"/>
          <p:cNvCxnSpPr/>
          <p:nvPr/>
        </p:nvCxnSpPr>
        <p:spPr>
          <a:xfrm>
            <a:off x="323527" y="6343929"/>
            <a:ext cx="7776863" cy="0"/>
          </a:xfrm>
          <a:prstGeom prst="line">
            <a:avLst/>
          </a:prstGeom>
          <a:ln w="25400"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BlokTextu 11"/>
          <p:cNvSpPr txBox="1"/>
          <p:nvPr/>
        </p:nvSpPr>
        <p:spPr>
          <a:xfrm>
            <a:off x="3635896" y="6418800"/>
            <a:ext cx="446449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sk-SK" sz="1000" dirty="0" smtClean="0"/>
              <a:t>Školenie je </a:t>
            </a:r>
            <a:r>
              <a:rPr lang="sk-SK" sz="1000" dirty="0"/>
              <a:t>spolufinancované </a:t>
            </a:r>
            <a:r>
              <a:rPr lang="sk-SK" sz="1000" dirty="0" smtClean="0"/>
              <a:t>z Európskeho fondu regionálneho rozvoja.</a:t>
            </a:r>
            <a:endParaRPr lang="sk-SK" sz="1000" dirty="0"/>
          </a:p>
        </p:txBody>
      </p:sp>
      <p:sp>
        <p:nvSpPr>
          <p:cNvPr id="13" name="AutoShape 12"/>
          <p:cNvSpPr>
            <a:spLocks noChangeArrowheads="1"/>
          </p:cNvSpPr>
          <p:nvPr/>
        </p:nvSpPr>
        <p:spPr bwMode="auto">
          <a:xfrm>
            <a:off x="926030" y="2188704"/>
            <a:ext cx="2601732" cy="553824"/>
          </a:xfrm>
          <a:prstGeom prst="roundRect">
            <a:avLst>
              <a:gd name="adj" fmla="val 16667"/>
            </a:avLst>
          </a:prstGeom>
          <a:solidFill>
            <a:srgbClr val="CC0000">
              <a:alpha val="83000"/>
            </a:srgbClr>
          </a:solidFill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sk-SK" altLang="sk-SK" sz="1400" b="1" dirty="0" smtClean="0"/>
              <a:t>ŠPECIFICKÉ CIELE IP </a:t>
            </a:r>
            <a:endParaRPr lang="en-US" altLang="sk-SK" sz="1400" b="1" dirty="0"/>
          </a:p>
        </p:txBody>
      </p:sp>
      <p:sp>
        <p:nvSpPr>
          <p:cNvPr id="19" name="AutoShape 12"/>
          <p:cNvSpPr>
            <a:spLocks noChangeArrowheads="1"/>
          </p:cNvSpPr>
          <p:nvPr/>
        </p:nvSpPr>
        <p:spPr bwMode="auto">
          <a:xfrm>
            <a:off x="3727432" y="937317"/>
            <a:ext cx="1974331" cy="471090"/>
          </a:xfrm>
          <a:prstGeom prst="roundRect">
            <a:avLst>
              <a:gd name="adj" fmla="val 16667"/>
            </a:avLst>
          </a:prstGeom>
          <a:solidFill>
            <a:srgbClr val="0070C0">
              <a:alpha val="83000"/>
            </a:srgbClr>
          </a:solidFill>
          <a:ln w="12700">
            <a:solidFill>
              <a:srgbClr val="000000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sk-SK" altLang="sk-SK" sz="1400" b="1" dirty="0" smtClean="0"/>
              <a:t>VÝSLEDKOVÉ </a:t>
            </a:r>
            <a:endParaRPr lang="en-US" altLang="sk-SK" sz="1400" b="1" dirty="0"/>
          </a:p>
        </p:txBody>
      </p:sp>
      <p:sp>
        <p:nvSpPr>
          <p:cNvPr id="20" name="AutoShape 12"/>
          <p:cNvSpPr>
            <a:spLocks noChangeArrowheads="1"/>
          </p:cNvSpPr>
          <p:nvPr/>
        </p:nvSpPr>
        <p:spPr bwMode="auto">
          <a:xfrm>
            <a:off x="3727433" y="1760222"/>
            <a:ext cx="1974331" cy="456473"/>
          </a:xfrm>
          <a:prstGeom prst="roundRect">
            <a:avLst>
              <a:gd name="adj" fmla="val 16667"/>
            </a:avLst>
          </a:prstGeom>
          <a:solidFill>
            <a:srgbClr val="0070C0">
              <a:alpha val="83000"/>
            </a:srgbClr>
          </a:solidFill>
          <a:ln w="12700">
            <a:solidFill>
              <a:srgbClr val="000000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sk-SK" altLang="sk-SK" sz="1400" b="1" dirty="0" smtClean="0"/>
              <a:t>VÝSTUPOVÉ</a:t>
            </a:r>
            <a:endParaRPr lang="en-US" altLang="sk-SK" sz="1400" b="1" dirty="0"/>
          </a:p>
        </p:txBody>
      </p:sp>
      <p:sp>
        <p:nvSpPr>
          <p:cNvPr id="21" name="AutoShape 12"/>
          <p:cNvSpPr>
            <a:spLocks noChangeArrowheads="1"/>
          </p:cNvSpPr>
          <p:nvPr/>
        </p:nvSpPr>
        <p:spPr bwMode="auto">
          <a:xfrm>
            <a:off x="3797819" y="2514291"/>
            <a:ext cx="1974331" cy="456473"/>
          </a:xfrm>
          <a:prstGeom prst="roundRect">
            <a:avLst>
              <a:gd name="adj" fmla="val 16667"/>
            </a:avLst>
          </a:prstGeom>
          <a:solidFill>
            <a:srgbClr val="0070C0">
              <a:alpha val="83000"/>
            </a:srgbClr>
          </a:solidFill>
          <a:ln w="12700">
            <a:solidFill>
              <a:srgbClr val="000000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sk-SK" altLang="sk-SK" sz="1400" b="1" dirty="0" smtClean="0"/>
              <a:t>FINANČNÉ </a:t>
            </a:r>
            <a:endParaRPr lang="en-US" altLang="sk-SK" sz="1400" b="1" dirty="0"/>
          </a:p>
        </p:txBody>
      </p:sp>
      <p:sp>
        <p:nvSpPr>
          <p:cNvPr id="25" name="AutoShape 12"/>
          <p:cNvSpPr>
            <a:spLocks noChangeArrowheads="1"/>
          </p:cNvSpPr>
          <p:nvPr/>
        </p:nvSpPr>
        <p:spPr bwMode="auto">
          <a:xfrm>
            <a:off x="930395" y="3875618"/>
            <a:ext cx="2601732" cy="553824"/>
          </a:xfrm>
          <a:prstGeom prst="roundRect">
            <a:avLst>
              <a:gd name="adj" fmla="val 16667"/>
            </a:avLst>
          </a:prstGeom>
          <a:solidFill>
            <a:srgbClr val="CC0000">
              <a:alpha val="83000"/>
            </a:srgbClr>
          </a:solidFill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sk-SK" altLang="sk-SK" sz="1400" b="1" dirty="0" smtClean="0"/>
              <a:t>PROJEKTOVÉ UKAZOVATELE </a:t>
            </a:r>
            <a:endParaRPr lang="en-US" altLang="sk-SK" sz="1400" b="1" dirty="0"/>
          </a:p>
        </p:txBody>
      </p:sp>
      <p:sp>
        <p:nvSpPr>
          <p:cNvPr id="26" name="AutoShape 12"/>
          <p:cNvSpPr>
            <a:spLocks noChangeArrowheads="1"/>
          </p:cNvSpPr>
          <p:nvPr/>
        </p:nvSpPr>
        <p:spPr bwMode="auto">
          <a:xfrm rot="16200000">
            <a:off x="5416786" y="1357825"/>
            <a:ext cx="1387750" cy="485028"/>
          </a:xfrm>
          <a:prstGeom prst="roundRect">
            <a:avLst>
              <a:gd name="adj" fmla="val 16667"/>
            </a:avLst>
          </a:prstGeom>
          <a:solidFill>
            <a:srgbClr val="0070C0">
              <a:alpha val="83000"/>
            </a:srgbClr>
          </a:solidFill>
          <a:ln w="12700">
            <a:solidFill>
              <a:srgbClr val="000000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sk-SK" altLang="sk-SK" sz="1400" b="1" dirty="0" smtClean="0"/>
              <a:t>SPOLOČNÉ  </a:t>
            </a:r>
            <a:endParaRPr lang="en-US" altLang="sk-SK" sz="1400" b="1" dirty="0"/>
          </a:p>
        </p:txBody>
      </p:sp>
      <p:sp>
        <p:nvSpPr>
          <p:cNvPr id="27" name="AutoShape 12"/>
          <p:cNvSpPr>
            <a:spLocks noChangeArrowheads="1"/>
          </p:cNvSpPr>
          <p:nvPr/>
        </p:nvSpPr>
        <p:spPr bwMode="auto">
          <a:xfrm rot="16200000">
            <a:off x="6045436" y="1357826"/>
            <a:ext cx="1387750" cy="485028"/>
          </a:xfrm>
          <a:prstGeom prst="roundRect">
            <a:avLst>
              <a:gd name="adj" fmla="val 16667"/>
            </a:avLst>
          </a:prstGeom>
          <a:solidFill>
            <a:srgbClr val="0070C0">
              <a:alpha val="83000"/>
            </a:srgbClr>
          </a:solidFill>
          <a:ln w="12700">
            <a:solidFill>
              <a:srgbClr val="000000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sk-SK" altLang="sk-SK" sz="1400" b="1" dirty="0" smtClean="0"/>
              <a:t>OP ŠPECIFICKÉ  </a:t>
            </a:r>
            <a:endParaRPr lang="en-US" altLang="sk-SK" sz="1400" b="1" dirty="0"/>
          </a:p>
        </p:txBody>
      </p:sp>
      <p:sp>
        <p:nvSpPr>
          <p:cNvPr id="28" name="AutoShape 12"/>
          <p:cNvSpPr>
            <a:spLocks noChangeArrowheads="1"/>
          </p:cNvSpPr>
          <p:nvPr/>
        </p:nvSpPr>
        <p:spPr bwMode="auto">
          <a:xfrm>
            <a:off x="392006" y="5266402"/>
            <a:ext cx="1068049" cy="456473"/>
          </a:xfrm>
          <a:prstGeom prst="roundRect">
            <a:avLst>
              <a:gd name="adj" fmla="val 16667"/>
            </a:avLst>
          </a:prstGeom>
          <a:solidFill>
            <a:srgbClr val="97C4C9">
              <a:alpha val="83000"/>
            </a:srgbClr>
          </a:solidFill>
          <a:ln w="12700">
            <a:solidFill>
              <a:srgbClr val="000000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sk-SK" altLang="sk-SK" sz="1400" b="1" dirty="0" smtClean="0"/>
              <a:t>NÁZOV </a:t>
            </a:r>
            <a:endParaRPr lang="en-US" altLang="sk-SK" sz="1400" b="1" dirty="0"/>
          </a:p>
        </p:txBody>
      </p:sp>
      <p:sp>
        <p:nvSpPr>
          <p:cNvPr id="29" name="AutoShape 12"/>
          <p:cNvSpPr>
            <a:spLocks noChangeArrowheads="1"/>
          </p:cNvSpPr>
          <p:nvPr/>
        </p:nvSpPr>
        <p:spPr bwMode="auto">
          <a:xfrm>
            <a:off x="1517694" y="5269780"/>
            <a:ext cx="1068049" cy="456473"/>
          </a:xfrm>
          <a:prstGeom prst="roundRect">
            <a:avLst>
              <a:gd name="adj" fmla="val 16667"/>
            </a:avLst>
          </a:prstGeom>
          <a:solidFill>
            <a:srgbClr val="97C4C9">
              <a:alpha val="83000"/>
            </a:srgbClr>
          </a:solidFill>
          <a:ln w="12700">
            <a:solidFill>
              <a:srgbClr val="000000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sk-SK" altLang="sk-SK" sz="1400" b="1" dirty="0" smtClean="0"/>
              <a:t>DEFINÍCIA </a:t>
            </a:r>
            <a:endParaRPr lang="en-US" altLang="sk-SK" sz="1400" b="1" dirty="0"/>
          </a:p>
        </p:txBody>
      </p:sp>
      <p:sp>
        <p:nvSpPr>
          <p:cNvPr id="30" name="AutoShape 12"/>
          <p:cNvSpPr>
            <a:spLocks noChangeArrowheads="1"/>
          </p:cNvSpPr>
          <p:nvPr/>
        </p:nvSpPr>
        <p:spPr bwMode="auto">
          <a:xfrm>
            <a:off x="2659384" y="5269780"/>
            <a:ext cx="1068049" cy="456473"/>
          </a:xfrm>
          <a:prstGeom prst="roundRect">
            <a:avLst>
              <a:gd name="adj" fmla="val 16667"/>
            </a:avLst>
          </a:prstGeom>
          <a:solidFill>
            <a:srgbClr val="97C4C9">
              <a:alpha val="83000"/>
            </a:srgbClr>
          </a:solidFill>
          <a:ln w="12700">
            <a:solidFill>
              <a:srgbClr val="000000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sk-SK" altLang="sk-SK" sz="1400" b="1" dirty="0" smtClean="0"/>
              <a:t>MJ </a:t>
            </a:r>
            <a:endParaRPr lang="en-US" altLang="sk-SK" sz="1400" b="1" dirty="0"/>
          </a:p>
        </p:txBody>
      </p:sp>
      <p:sp>
        <p:nvSpPr>
          <p:cNvPr id="31" name="AutoShape 12"/>
          <p:cNvSpPr>
            <a:spLocks noChangeArrowheads="1"/>
          </p:cNvSpPr>
          <p:nvPr/>
        </p:nvSpPr>
        <p:spPr bwMode="auto">
          <a:xfrm>
            <a:off x="6044733" y="5251651"/>
            <a:ext cx="1068049" cy="456473"/>
          </a:xfrm>
          <a:prstGeom prst="roundRect">
            <a:avLst>
              <a:gd name="adj" fmla="val 16667"/>
            </a:avLst>
          </a:prstGeom>
          <a:solidFill>
            <a:srgbClr val="97C4C9">
              <a:alpha val="83000"/>
            </a:srgbClr>
          </a:solidFill>
          <a:ln w="12700">
            <a:solidFill>
              <a:srgbClr val="000000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sk-SK" altLang="sk-SK" sz="1400" b="1" dirty="0" smtClean="0"/>
              <a:t>ZDROJ </a:t>
            </a:r>
            <a:endParaRPr lang="en-US" altLang="sk-SK" sz="1400" b="1" dirty="0"/>
          </a:p>
        </p:txBody>
      </p:sp>
      <p:sp>
        <p:nvSpPr>
          <p:cNvPr id="32" name="AutoShape 12"/>
          <p:cNvSpPr>
            <a:spLocks noChangeArrowheads="1"/>
          </p:cNvSpPr>
          <p:nvPr/>
        </p:nvSpPr>
        <p:spPr bwMode="auto">
          <a:xfrm>
            <a:off x="4916394" y="5251652"/>
            <a:ext cx="1068049" cy="456473"/>
          </a:xfrm>
          <a:prstGeom prst="roundRect">
            <a:avLst>
              <a:gd name="adj" fmla="val 16667"/>
            </a:avLst>
          </a:prstGeom>
          <a:solidFill>
            <a:srgbClr val="97C4C9">
              <a:alpha val="83000"/>
            </a:srgbClr>
          </a:solidFill>
          <a:ln w="12700">
            <a:solidFill>
              <a:srgbClr val="000000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sk-SK" altLang="sk-SK" sz="1400" b="1" dirty="0" smtClean="0"/>
              <a:t>C. HODNOTA </a:t>
            </a:r>
            <a:endParaRPr lang="en-US" altLang="sk-SK" sz="1400" b="1" dirty="0"/>
          </a:p>
        </p:txBody>
      </p:sp>
      <p:sp>
        <p:nvSpPr>
          <p:cNvPr id="33" name="AutoShape 12"/>
          <p:cNvSpPr>
            <a:spLocks noChangeArrowheads="1"/>
          </p:cNvSpPr>
          <p:nvPr/>
        </p:nvSpPr>
        <p:spPr bwMode="auto">
          <a:xfrm>
            <a:off x="3779526" y="5269780"/>
            <a:ext cx="1068049" cy="456473"/>
          </a:xfrm>
          <a:prstGeom prst="roundRect">
            <a:avLst>
              <a:gd name="adj" fmla="val 16667"/>
            </a:avLst>
          </a:prstGeom>
          <a:solidFill>
            <a:srgbClr val="97C4C9">
              <a:alpha val="83000"/>
            </a:srgbClr>
          </a:solidFill>
          <a:ln w="12700">
            <a:solidFill>
              <a:srgbClr val="000000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sk-SK" altLang="sk-SK" sz="1400" b="1" dirty="0" smtClean="0"/>
              <a:t>V. HODNOTA </a:t>
            </a:r>
            <a:endParaRPr lang="en-US" altLang="sk-SK" sz="1400" b="1" dirty="0"/>
          </a:p>
        </p:txBody>
      </p:sp>
      <p:sp>
        <p:nvSpPr>
          <p:cNvPr id="34" name="AutoShape 12"/>
          <p:cNvSpPr>
            <a:spLocks noChangeArrowheads="1"/>
          </p:cNvSpPr>
          <p:nvPr/>
        </p:nvSpPr>
        <p:spPr bwMode="auto">
          <a:xfrm>
            <a:off x="7212064" y="5251650"/>
            <a:ext cx="1068049" cy="456473"/>
          </a:xfrm>
          <a:prstGeom prst="roundRect">
            <a:avLst>
              <a:gd name="adj" fmla="val 16667"/>
            </a:avLst>
          </a:prstGeom>
          <a:solidFill>
            <a:srgbClr val="97C4C9">
              <a:alpha val="83000"/>
            </a:srgbClr>
          </a:solidFill>
          <a:ln w="12700">
            <a:solidFill>
              <a:srgbClr val="000000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sk-SK" altLang="sk-SK" sz="1400" b="1" dirty="0" smtClean="0"/>
              <a:t>PERIODICITA </a:t>
            </a:r>
            <a:endParaRPr lang="en-US" altLang="sk-SK" sz="1400" b="1" dirty="0"/>
          </a:p>
        </p:txBody>
      </p:sp>
      <p:sp>
        <p:nvSpPr>
          <p:cNvPr id="35" name="AutoShape 12"/>
          <p:cNvSpPr>
            <a:spLocks noChangeArrowheads="1"/>
          </p:cNvSpPr>
          <p:nvPr/>
        </p:nvSpPr>
        <p:spPr bwMode="auto">
          <a:xfrm>
            <a:off x="961692" y="1130700"/>
            <a:ext cx="2601732" cy="553824"/>
          </a:xfrm>
          <a:prstGeom prst="roundRect">
            <a:avLst>
              <a:gd name="adj" fmla="val 16667"/>
            </a:avLst>
          </a:prstGeom>
          <a:solidFill>
            <a:srgbClr val="CC0000">
              <a:alpha val="83000"/>
            </a:srgbClr>
          </a:solidFill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sk-SK" altLang="sk-SK" sz="1400" b="1" dirty="0" smtClean="0"/>
              <a:t>CIELE OP/PO</a:t>
            </a:r>
            <a:endParaRPr lang="en-US" altLang="sk-SK" sz="1400" b="1" dirty="0"/>
          </a:p>
        </p:txBody>
      </p:sp>
      <p:sp>
        <p:nvSpPr>
          <p:cNvPr id="36" name="AutoShape 12"/>
          <p:cNvSpPr>
            <a:spLocks noChangeArrowheads="1"/>
          </p:cNvSpPr>
          <p:nvPr/>
        </p:nvSpPr>
        <p:spPr bwMode="auto">
          <a:xfrm>
            <a:off x="3797819" y="3898242"/>
            <a:ext cx="1974331" cy="456473"/>
          </a:xfrm>
          <a:prstGeom prst="roundRect">
            <a:avLst>
              <a:gd name="adj" fmla="val 16667"/>
            </a:avLst>
          </a:prstGeom>
          <a:solidFill>
            <a:srgbClr val="0070C0">
              <a:alpha val="83000"/>
            </a:srgbClr>
          </a:solidFill>
          <a:ln w="12700">
            <a:solidFill>
              <a:srgbClr val="000000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sk-SK" altLang="sk-SK" sz="1400" b="1" dirty="0" smtClean="0"/>
              <a:t>VÝSTUPOVÉ </a:t>
            </a:r>
            <a:endParaRPr lang="en-US" altLang="sk-SK" sz="1400" b="1" dirty="0"/>
          </a:p>
        </p:txBody>
      </p:sp>
      <p:cxnSp>
        <p:nvCxnSpPr>
          <p:cNvPr id="37" name="Straight Arrow Connector 36"/>
          <p:cNvCxnSpPr/>
          <p:nvPr/>
        </p:nvCxnSpPr>
        <p:spPr>
          <a:xfrm>
            <a:off x="2369771" y="2994786"/>
            <a:ext cx="4365" cy="777113"/>
          </a:xfrm>
          <a:prstGeom prst="straightConnector1">
            <a:avLst/>
          </a:prstGeom>
          <a:ln w="25400">
            <a:solidFill>
              <a:srgbClr val="0033CC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flipV="1">
            <a:off x="4784984" y="3162301"/>
            <a:ext cx="0" cy="609598"/>
          </a:xfrm>
          <a:prstGeom prst="straightConnector1">
            <a:avLst/>
          </a:prstGeom>
          <a:ln w="25400">
            <a:solidFill>
              <a:srgbClr val="0033CC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Rectangle 8"/>
          <p:cNvSpPr>
            <a:spLocks noChangeArrowheads="1"/>
          </p:cNvSpPr>
          <p:nvPr/>
        </p:nvSpPr>
        <p:spPr bwMode="auto">
          <a:xfrm>
            <a:off x="424467" y="4842074"/>
            <a:ext cx="3899338" cy="409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sk-SK" altLang="sk-SK" sz="2000" b="1" dirty="0" smtClean="0">
                <a:solidFill>
                  <a:srgbClr val="0033CC"/>
                </a:solidFill>
              </a:rPr>
              <a:t>Pre každý ukazovateľ je potrebné určiť</a:t>
            </a:r>
            <a:endParaRPr lang="en-US" altLang="sk-SK" sz="2000" b="1" dirty="0">
              <a:solidFill>
                <a:srgbClr val="00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963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nadpis 1"/>
          <p:cNvSpPr>
            <a:spLocks noGrp="1"/>
          </p:cNvSpPr>
          <p:nvPr>
            <p:ph type="subTitle" idx="1"/>
          </p:nvPr>
        </p:nvSpPr>
        <p:spPr>
          <a:xfrm>
            <a:off x="323527" y="836712"/>
            <a:ext cx="7776863" cy="5400600"/>
          </a:xfrm>
        </p:spPr>
        <p:txBody>
          <a:bodyPr>
            <a:normAutofit/>
          </a:bodyPr>
          <a:lstStyle/>
          <a:p>
            <a:pPr algn="l"/>
            <a:r>
              <a:rPr lang="sk-SK" sz="2600" dirty="0" smtClean="0">
                <a:solidFill>
                  <a:schemeClr val="tx1"/>
                </a:solidFill>
              </a:rPr>
              <a:t>Lektori: Martin Obuch (1. časť) a Dária Juhásová (2. časť)</a:t>
            </a:r>
          </a:p>
          <a:p>
            <a:pPr algn="l"/>
            <a:endParaRPr lang="sk-SK" sz="2600" dirty="0" smtClean="0">
              <a:solidFill>
                <a:schemeClr val="tx1"/>
              </a:solidFill>
            </a:endParaRPr>
          </a:p>
          <a:p>
            <a:pPr marL="285750" indent="-285750" algn="l">
              <a:buFont typeface="Wingdings" pitchFamily="2" charset="2"/>
              <a:buChar char="Ø"/>
            </a:pPr>
            <a:r>
              <a:rPr lang="sk-SK" sz="2600" dirty="0" smtClean="0">
                <a:solidFill>
                  <a:schemeClr val="tx1"/>
                </a:solidFill>
              </a:rPr>
              <a:t>Intervenčná logika EŠIF</a:t>
            </a:r>
          </a:p>
          <a:p>
            <a:pPr marL="285750" indent="-285750" algn="l">
              <a:buFont typeface="Wingdings" pitchFamily="2" charset="2"/>
              <a:buChar char="Ø"/>
            </a:pPr>
            <a:r>
              <a:rPr lang="sk-SK" sz="2600" dirty="0" smtClean="0">
                <a:solidFill>
                  <a:schemeClr val="tx1"/>
                </a:solidFill>
              </a:rPr>
              <a:t>Systémy monitorovania a hodnotenia</a:t>
            </a:r>
          </a:p>
          <a:p>
            <a:pPr marL="285750" indent="-285750" algn="l">
              <a:buFont typeface="Wingdings" pitchFamily="2" charset="2"/>
              <a:buChar char="Ø"/>
            </a:pPr>
            <a:r>
              <a:rPr lang="sk-SK" sz="2600" dirty="0" smtClean="0">
                <a:solidFill>
                  <a:schemeClr val="tx1"/>
                </a:solidFill>
              </a:rPr>
              <a:t>Hodnotenie v kontexte politiky súdržnosti EÚ/EŠIF</a:t>
            </a:r>
          </a:p>
          <a:p>
            <a:pPr marL="285750" indent="-285750" algn="l">
              <a:buFont typeface="Wingdings" pitchFamily="2" charset="2"/>
              <a:buChar char="Ø"/>
            </a:pPr>
            <a:r>
              <a:rPr lang="sk-SK" sz="2600" dirty="0" smtClean="0">
                <a:solidFill>
                  <a:schemeClr val="tx1"/>
                </a:solidFill>
              </a:rPr>
              <a:t>Rozdelenie kompetencií a implementačný rámec  </a:t>
            </a:r>
          </a:p>
          <a:p>
            <a:pPr algn="l"/>
            <a:r>
              <a:rPr lang="sk-SK" sz="2600" dirty="0" smtClean="0">
                <a:solidFill>
                  <a:schemeClr val="tx1"/>
                </a:solidFill>
              </a:rPr>
              <a:t> </a:t>
            </a:r>
          </a:p>
          <a:p>
            <a:pPr marL="285750" indent="-285750" algn="l">
              <a:buFont typeface="Wingdings" pitchFamily="2" charset="2"/>
              <a:buChar char="Ø"/>
            </a:pPr>
            <a:r>
              <a:rPr lang="sk-SK" sz="2600" dirty="0" smtClean="0">
                <a:solidFill>
                  <a:schemeClr val="tx1"/>
                </a:solidFill>
              </a:rPr>
              <a:t> Základná typológia hodnotení</a:t>
            </a:r>
          </a:p>
          <a:p>
            <a:pPr marL="285750" indent="-285750" algn="l">
              <a:buFont typeface="Wingdings" pitchFamily="2" charset="2"/>
              <a:buChar char="Ø"/>
            </a:pPr>
            <a:r>
              <a:rPr lang="sk-SK" sz="2600" dirty="0" smtClean="0">
                <a:solidFill>
                  <a:schemeClr val="tx1"/>
                </a:solidFill>
              </a:rPr>
              <a:t>Plánovanie a príprava hodnotení EŠIF</a:t>
            </a:r>
          </a:p>
          <a:p>
            <a:pPr marL="285750" indent="-285750" algn="l">
              <a:buFont typeface="Wingdings" pitchFamily="2" charset="2"/>
              <a:buChar char="Ø"/>
            </a:pPr>
            <a:r>
              <a:rPr lang="sk-SK" sz="2600" dirty="0" smtClean="0">
                <a:solidFill>
                  <a:schemeClr val="tx1"/>
                </a:solidFill>
              </a:rPr>
              <a:t>Realizácia (riadenie) hodnotení EŠIF</a:t>
            </a:r>
          </a:p>
          <a:p>
            <a:pPr marL="285750" indent="-285750" algn="l">
              <a:buFont typeface="Wingdings" pitchFamily="2" charset="2"/>
              <a:buChar char="Ø"/>
            </a:pPr>
            <a:r>
              <a:rPr lang="sk-SK" sz="2600" dirty="0" smtClean="0">
                <a:solidFill>
                  <a:schemeClr val="tx1"/>
                </a:solidFill>
              </a:rPr>
              <a:t>Využívanie hodnotení v procese riadenia</a:t>
            </a:r>
          </a:p>
          <a:p>
            <a:pPr algn="l"/>
            <a:endParaRPr lang="sk-SK" sz="2600" dirty="0" smtClean="0">
              <a:solidFill>
                <a:schemeClr val="tx1"/>
              </a:solidFill>
            </a:endParaRPr>
          </a:p>
          <a:p>
            <a:pPr marL="285750" indent="-285750" algn="l">
              <a:buFont typeface="Wingdings" pitchFamily="2" charset="2"/>
              <a:buChar char="Ø"/>
            </a:pPr>
            <a:endParaRPr lang="sk-SK" sz="2600" dirty="0" smtClean="0">
              <a:solidFill>
                <a:schemeClr val="tx1"/>
              </a:solidFill>
            </a:endParaRPr>
          </a:p>
          <a:p>
            <a:pPr algn="ctr"/>
            <a:endParaRPr lang="sk-SK" sz="1800" b="1" dirty="0" smtClean="0">
              <a:solidFill>
                <a:schemeClr val="tx1"/>
              </a:solidFill>
            </a:endParaRPr>
          </a:p>
          <a:p>
            <a:pPr marL="285750" indent="-285750" algn="l">
              <a:buFont typeface="Wingdings" panose="05000000000000000000" pitchFamily="2" charset="2"/>
              <a:buChar char="q"/>
            </a:pPr>
            <a:endParaRPr lang="sk-SK" sz="1800" dirty="0"/>
          </a:p>
          <a:p>
            <a:pPr marL="285750" indent="-285750" algn="l">
              <a:buFont typeface="Wingdings" panose="05000000000000000000" pitchFamily="2" charset="2"/>
              <a:buChar char="q"/>
            </a:pPr>
            <a:endParaRPr lang="sk-SK" sz="1800" dirty="0" smtClean="0"/>
          </a:p>
          <a:p>
            <a:pPr marL="285750" indent="-285750" algn="l">
              <a:buFont typeface="Wingdings" panose="05000000000000000000" pitchFamily="2" charset="2"/>
              <a:buChar char="q"/>
            </a:pPr>
            <a:endParaRPr lang="sk-SK" sz="18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323528" y="188640"/>
            <a:ext cx="7776861" cy="576064"/>
          </a:xfrm>
        </p:spPr>
        <p:txBody>
          <a:bodyPr>
            <a:normAutofit/>
          </a:bodyPr>
          <a:lstStyle/>
          <a:p>
            <a:pPr algn="l"/>
            <a:r>
              <a:rPr lang="sk-SK" dirty="0" smtClean="0"/>
              <a:t> </a:t>
            </a:r>
            <a:r>
              <a:rPr lang="sk-SK" b="1" dirty="0" smtClean="0"/>
              <a:t>Čomu sa budeme venovať na školení </a:t>
            </a:r>
            <a:endParaRPr lang="sk-SK" b="1" dirty="0"/>
          </a:p>
        </p:txBody>
      </p:sp>
      <p:pic>
        <p:nvPicPr>
          <p:cNvPr id="4" name="Obrázok 3"/>
          <p:cNvPicPr/>
          <p:nvPr/>
        </p:nvPicPr>
        <p:blipFill>
          <a:blip r:embed="rId3">
            <a:duotone>
              <a:srgbClr val="4F81BD">
                <a:shade val="45000"/>
                <a:satMod val="135000"/>
              </a:srgb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4700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5190934" y="2934449"/>
            <a:ext cx="6862523" cy="104360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Obrázok 4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8244406" y="115702"/>
            <a:ext cx="899593" cy="1009042"/>
          </a:xfrm>
          <a:prstGeom prst="rect">
            <a:avLst/>
          </a:prstGeom>
        </p:spPr>
      </p:pic>
      <p:pic>
        <p:nvPicPr>
          <p:cNvPr id="6" name="Picture 3" descr="C:\Users\pdanko\Desktop\Logo EÚ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6404361"/>
            <a:ext cx="522790" cy="4397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Obrázok 6" descr="OPTP_logo_COLOR small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1692" y="6356961"/>
            <a:ext cx="1090027" cy="464509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9" name="Rovná spojnica 8"/>
          <p:cNvCxnSpPr/>
          <p:nvPr/>
        </p:nvCxnSpPr>
        <p:spPr>
          <a:xfrm>
            <a:off x="323528" y="764704"/>
            <a:ext cx="7776863" cy="0"/>
          </a:xfrm>
          <a:prstGeom prst="line">
            <a:avLst/>
          </a:prstGeom>
          <a:ln w="25400"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ovná spojnica 10"/>
          <p:cNvCxnSpPr/>
          <p:nvPr/>
        </p:nvCxnSpPr>
        <p:spPr>
          <a:xfrm>
            <a:off x="323527" y="6343929"/>
            <a:ext cx="7776863" cy="0"/>
          </a:xfrm>
          <a:prstGeom prst="line">
            <a:avLst/>
          </a:prstGeom>
          <a:ln w="25400"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BlokTextu 11"/>
          <p:cNvSpPr txBox="1"/>
          <p:nvPr/>
        </p:nvSpPr>
        <p:spPr>
          <a:xfrm>
            <a:off x="3635896" y="6418800"/>
            <a:ext cx="446449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sk-SK" sz="1000" dirty="0" smtClean="0"/>
              <a:t>Školenie je </a:t>
            </a:r>
            <a:r>
              <a:rPr lang="sk-SK" sz="1000" dirty="0"/>
              <a:t>spolufinancované </a:t>
            </a:r>
            <a:r>
              <a:rPr lang="sk-SK" sz="1000" dirty="0" smtClean="0"/>
              <a:t>z Európskeho fondu regionálneho rozvoja.</a:t>
            </a:r>
            <a:endParaRPr lang="sk-SK" sz="1000" dirty="0"/>
          </a:p>
        </p:txBody>
      </p:sp>
    </p:spTree>
    <p:extLst>
      <p:ext uri="{BB962C8B-B14F-4D97-AF65-F5344CB8AC3E}">
        <p14:creationId xmlns:p14="http://schemas.microsoft.com/office/powerpoint/2010/main" val="1542841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0"/>
                            </p:stCondLst>
                            <p:childTnLst>
                              <p:par>
                                <p:cTn id="3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6000"/>
                            </p:stCondLst>
                            <p:childTnLst>
                              <p:par>
                                <p:cTn id="3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7000"/>
                            </p:stCondLst>
                            <p:childTnLst>
                              <p:par>
                                <p:cTn id="4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8000"/>
                            </p:stCondLst>
                            <p:childTnLst>
                              <p:par>
                                <p:cTn id="4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9000"/>
                            </p:stCondLst>
                            <p:childTnLst>
                              <p:par>
                                <p:cTn id="5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0000"/>
                            </p:stCondLst>
                            <p:childTnLst>
                              <p:par>
                                <p:cTn id="5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1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1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323528" y="188640"/>
            <a:ext cx="7920878" cy="576064"/>
          </a:xfrm>
        </p:spPr>
        <p:txBody>
          <a:bodyPr>
            <a:normAutofit/>
          </a:bodyPr>
          <a:lstStyle/>
          <a:p>
            <a:pPr algn="l"/>
            <a:r>
              <a:rPr lang="sk-SK" b="1" dirty="0" smtClean="0"/>
              <a:t> Cvičenie</a:t>
            </a:r>
            <a:endParaRPr lang="sk-SK" b="1" dirty="0"/>
          </a:p>
        </p:txBody>
      </p:sp>
      <p:pic>
        <p:nvPicPr>
          <p:cNvPr id="4" name="Obrázok 3"/>
          <p:cNvPicPr/>
          <p:nvPr/>
        </p:nvPicPr>
        <p:blipFill>
          <a:blip r:embed="rId3">
            <a:duotone>
              <a:srgbClr val="4F81BD">
                <a:shade val="45000"/>
                <a:satMod val="135000"/>
              </a:srgb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4700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5190934" y="2934449"/>
            <a:ext cx="6862523" cy="104360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Obrázok 4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8244406" y="115702"/>
            <a:ext cx="899593" cy="1009042"/>
          </a:xfrm>
          <a:prstGeom prst="rect">
            <a:avLst/>
          </a:prstGeom>
        </p:spPr>
      </p:pic>
      <p:pic>
        <p:nvPicPr>
          <p:cNvPr id="6" name="Picture 3" descr="C:\Users\pdanko\Desktop\Logo EÚ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6404361"/>
            <a:ext cx="522790" cy="4397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Obrázok 6" descr="OPTP_logo_COLOR small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1692" y="6356961"/>
            <a:ext cx="1090027" cy="464509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9" name="Rovná spojnica 8"/>
          <p:cNvCxnSpPr/>
          <p:nvPr/>
        </p:nvCxnSpPr>
        <p:spPr>
          <a:xfrm>
            <a:off x="323528" y="764704"/>
            <a:ext cx="7776863" cy="0"/>
          </a:xfrm>
          <a:prstGeom prst="line">
            <a:avLst/>
          </a:prstGeom>
          <a:ln w="25400"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ovná spojnica 10"/>
          <p:cNvCxnSpPr/>
          <p:nvPr/>
        </p:nvCxnSpPr>
        <p:spPr>
          <a:xfrm>
            <a:off x="323527" y="6343929"/>
            <a:ext cx="7776863" cy="0"/>
          </a:xfrm>
          <a:prstGeom prst="line">
            <a:avLst/>
          </a:prstGeom>
          <a:ln w="25400"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BlokTextu 11"/>
          <p:cNvSpPr txBox="1"/>
          <p:nvPr/>
        </p:nvSpPr>
        <p:spPr>
          <a:xfrm>
            <a:off x="3635896" y="6418800"/>
            <a:ext cx="446449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sk-SK" sz="1000" dirty="0" smtClean="0"/>
              <a:t>Školenie je </a:t>
            </a:r>
            <a:r>
              <a:rPr lang="sk-SK" sz="1000" dirty="0"/>
              <a:t>spolufinancované </a:t>
            </a:r>
            <a:r>
              <a:rPr lang="sk-SK" sz="1000" dirty="0" smtClean="0"/>
              <a:t>z Európskeho fondu regionálneho rozvoja.</a:t>
            </a:r>
            <a:endParaRPr lang="sk-SK" sz="1000" dirty="0"/>
          </a:p>
        </p:txBody>
      </p:sp>
      <p:sp>
        <p:nvSpPr>
          <p:cNvPr id="28" name="AutoShape 12"/>
          <p:cNvSpPr>
            <a:spLocks noChangeArrowheads="1"/>
          </p:cNvSpPr>
          <p:nvPr/>
        </p:nvSpPr>
        <p:spPr bwMode="auto">
          <a:xfrm>
            <a:off x="421984" y="1742152"/>
            <a:ext cx="1068049" cy="456473"/>
          </a:xfrm>
          <a:prstGeom prst="roundRect">
            <a:avLst>
              <a:gd name="adj" fmla="val 16667"/>
            </a:avLst>
          </a:prstGeom>
          <a:solidFill>
            <a:srgbClr val="97C4C9">
              <a:alpha val="83000"/>
            </a:srgbClr>
          </a:solidFill>
          <a:ln w="12700">
            <a:solidFill>
              <a:srgbClr val="000000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sk-SK" altLang="sk-SK" sz="1400" b="1" dirty="0" smtClean="0"/>
              <a:t>NÁZOV </a:t>
            </a:r>
            <a:endParaRPr lang="en-US" altLang="sk-SK" sz="1400" b="1" dirty="0"/>
          </a:p>
        </p:txBody>
      </p:sp>
      <p:sp>
        <p:nvSpPr>
          <p:cNvPr id="29" name="AutoShape 12"/>
          <p:cNvSpPr>
            <a:spLocks noChangeArrowheads="1"/>
          </p:cNvSpPr>
          <p:nvPr/>
        </p:nvSpPr>
        <p:spPr bwMode="auto">
          <a:xfrm>
            <a:off x="421983" y="2336080"/>
            <a:ext cx="1068049" cy="456473"/>
          </a:xfrm>
          <a:prstGeom prst="roundRect">
            <a:avLst>
              <a:gd name="adj" fmla="val 16667"/>
            </a:avLst>
          </a:prstGeom>
          <a:solidFill>
            <a:srgbClr val="97C4C9">
              <a:alpha val="83000"/>
            </a:srgbClr>
          </a:solidFill>
          <a:ln w="12700">
            <a:solidFill>
              <a:srgbClr val="000000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sk-SK" altLang="sk-SK" sz="1400" b="1" dirty="0" smtClean="0"/>
              <a:t>DEFINÍCIA </a:t>
            </a:r>
            <a:endParaRPr lang="en-US" altLang="sk-SK" sz="1400" b="1" dirty="0"/>
          </a:p>
        </p:txBody>
      </p:sp>
      <p:sp>
        <p:nvSpPr>
          <p:cNvPr id="30" name="AutoShape 12"/>
          <p:cNvSpPr>
            <a:spLocks noChangeArrowheads="1"/>
          </p:cNvSpPr>
          <p:nvPr/>
        </p:nvSpPr>
        <p:spPr bwMode="auto">
          <a:xfrm>
            <a:off x="427667" y="2913691"/>
            <a:ext cx="1068049" cy="456473"/>
          </a:xfrm>
          <a:prstGeom prst="roundRect">
            <a:avLst>
              <a:gd name="adj" fmla="val 16667"/>
            </a:avLst>
          </a:prstGeom>
          <a:solidFill>
            <a:srgbClr val="97C4C9">
              <a:alpha val="83000"/>
            </a:srgbClr>
          </a:solidFill>
          <a:ln w="12700">
            <a:solidFill>
              <a:srgbClr val="000000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sk-SK" altLang="sk-SK" sz="1400" b="1" dirty="0" smtClean="0"/>
              <a:t>MJ </a:t>
            </a:r>
            <a:endParaRPr lang="en-US" altLang="sk-SK" sz="1400" b="1" dirty="0"/>
          </a:p>
        </p:txBody>
      </p:sp>
      <p:sp>
        <p:nvSpPr>
          <p:cNvPr id="31" name="AutoShape 12"/>
          <p:cNvSpPr>
            <a:spLocks noChangeArrowheads="1"/>
          </p:cNvSpPr>
          <p:nvPr/>
        </p:nvSpPr>
        <p:spPr bwMode="auto">
          <a:xfrm>
            <a:off x="459614" y="4795178"/>
            <a:ext cx="1068049" cy="456473"/>
          </a:xfrm>
          <a:prstGeom prst="roundRect">
            <a:avLst>
              <a:gd name="adj" fmla="val 16667"/>
            </a:avLst>
          </a:prstGeom>
          <a:solidFill>
            <a:srgbClr val="97C4C9">
              <a:alpha val="83000"/>
            </a:srgbClr>
          </a:solidFill>
          <a:ln w="12700">
            <a:solidFill>
              <a:srgbClr val="000000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sk-SK" altLang="sk-SK" sz="1400" b="1" dirty="0" smtClean="0"/>
              <a:t>ZDROJ </a:t>
            </a:r>
            <a:endParaRPr lang="en-US" altLang="sk-SK" sz="1400" b="1" dirty="0"/>
          </a:p>
        </p:txBody>
      </p:sp>
      <p:sp>
        <p:nvSpPr>
          <p:cNvPr id="32" name="AutoShape 12"/>
          <p:cNvSpPr>
            <a:spLocks noChangeArrowheads="1"/>
          </p:cNvSpPr>
          <p:nvPr/>
        </p:nvSpPr>
        <p:spPr bwMode="auto">
          <a:xfrm>
            <a:off x="459613" y="4175327"/>
            <a:ext cx="1068049" cy="456473"/>
          </a:xfrm>
          <a:prstGeom prst="roundRect">
            <a:avLst>
              <a:gd name="adj" fmla="val 16667"/>
            </a:avLst>
          </a:prstGeom>
          <a:solidFill>
            <a:srgbClr val="97C4C9">
              <a:alpha val="83000"/>
            </a:srgbClr>
          </a:solidFill>
          <a:ln w="12700">
            <a:solidFill>
              <a:srgbClr val="000000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sk-SK" altLang="sk-SK" sz="1400" b="1" dirty="0" smtClean="0"/>
              <a:t>C. HODNOTA </a:t>
            </a:r>
            <a:endParaRPr lang="en-US" altLang="sk-SK" sz="1400" b="1" dirty="0"/>
          </a:p>
        </p:txBody>
      </p:sp>
      <p:sp>
        <p:nvSpPr>
          <p:cNvPr id="33" name="AutoShape 12"/>
          <p:cNvSpPr>
            <a:spLocks noChangeArrowheads="1"/>
          </p:cNvSpPr>
          <p:nvPr/>
        </p:nvSpPr>
        <p:spPr bwMode="auto">
          <a:xfrm>
            <a:off x="459614" y="3536230"/>
            <a:ext cx="1068049" cy="456473"/>
          </a:xfrm>
          <a:prstGeom prst="roundRect">
            <a:avLst>
              <a:gd name="adj" fmla="val 16667"/>
            </a:avLst>
          </a:prstGeom>
          <a:solidFill>
            <a:srgbClr val="97C4C9">
              <a:alpha val="83000"/>
            </a:srgbClr>
          </a:solidFill>
          <a:ln w="12700">
            <a:solidFill>
              <a:srgbClr val="000000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sk-SK" altLang="sk-SK" sz="1400" b="1" dirty="0" smtClean="0"/>
              <a:t>V. HODNOTA </a:t>
            </a:r>
            <a:endParaRPr lang="en-US" altLang="sk-SK" sz="1400" b="1" dirty="0"/>
          </a:p>
        </p:txBody>
      </p:sp>
      <p:sp>
        <p:nvSpPr>
          <p:cNvPr id="34" name="AutoShape 12"/>
          <p:cNvSpPr>
            <a:spLocks noChangeArrowheads="1"/>
          </p:cNvSpPr>
          <p:nvPr/>
        </p:nvSpPr>
        <p:spPr bwMode="auto">
          <a:xfrm>
            <a:off x="459614" y="5445162"/>
            <a:ext cx="1068049" cy="456473"/>
          </a:xfrm>
          <a:prstGeom prst="roundRect">
            <a:avLst>
              <a:gd name="adj" fmla="val 16667"/>
            </a:avLst>
          </a:prstGeom>
          <a:solidFill>
            <a:srgbClr val="97C4C9">
              <a:alpha val="83000"/>
            </a:srgbClr>
          </a:solidFill>
          <a:ln w="12700">
            <a:solidFill>
              <a:srgbClr val="000000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sk-SK" altLang="sk-SK" sz="1400" b="1" dirty="0" smtClean="0"/>
              <a:t>PERIODICITA </a:t>
            </a:r>
            <a:endParaRPr lang="en-US" altLang="sk-SK" sz="1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323529" y="923925"/>
            <a:ext cx="75060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000" b="1" dirty="0"/>
              <a:t>V skupine spoločne </a:t>
            </a:r>
            <a:r>
              <a:rPr lang="sk-SK" sz="2000" b="1" dirty="0" smtClean="0"/>
              <a:t>zadefinujte ukazovateľ s názvom:</a:t>
            </a:r>
          </a:p>
          <a:p>
            <a:r>
              <a:rPr lang="sk-SK" sz="2000" b="1" dirty="0" smtClean="0"/>
              <a:t>„Miera uplatnenia absolventov SŠ na trhu práce“</a:t>
            </a:r>
          </a:p>
        </p:txBody>
      </p:sp>
    </p:spTree>
    <p:extLst>
      <p:ext uri="{BB962C8B-B14F-4D97-AF65-F5344CB8AC3E}">
        <p14:creationId xmlns:p14="http://schemas.microsoft.com/office/powerpoint/2010/main" val="4256988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323528" y="188640"/>
            <a:ext cx="7776861" cy="576064"/>
          </a:xfrm>
        </p:spPr>
        <p:txBody>
          <a:bodyPr>
            <a:normAutofit/>
          </a:bodyPr>
          <a:lstStyle/>
          <a:p>
            <a:pPr algn="l"/>
            <a:r>
              <a:rPr lang="sk-SK" b="1" dirty="0" smtClean="0"/>
              <a:t> Subjekty zapojené do hodnotenia EŠIF 2014-2020</a:t>
            </a:r>
            <a:endParaRPr lang="sk-SK" b="1" dirty="0"/>
          </a:p>
        </p:txBody>
      </p:sp>
      <p:pic>
        <p:nvPicPr>
          <p:cNvPr id="4" name="Obrázok 3"/>
          <p:cNvPicPr/>
          <p:nvPr/>
        </p:nvPicPr>
        <p:blipFill>
          <a:blip r:embed="rId3">
            <a:duotone>
              <a:srgbClr val="4F81BD">
                <a:shade val="45000"/>
                <a:satMod val="135000"/>
              </a:srgb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4700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5190934" y="2934449"/>
            <a:ext cx="6862523" cy="104360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Obrázok 4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8244406" y="115702"/>
            <a:ext cx="899593" cy="1009042"/>
          </a:xfrm>
          <a:prstGeom prst="rect">
            <a:avLst/>
          </a:prstGeom>
        </p:spPr>
      </p:pic>
      <p:pic>
        <p:nvPicPr>
          <p:cNvPr id="6" name="Picture 3" descr="C:\Users\pdanko\Desktop\Logo EÚ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6404361"/>
            <a:ext cx="522790" cy="4397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Obrázok 6" descr="OPTP_logo_COLOR small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1692" y="6356961"/>
            <a:ext cx="1090027" cy="464509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9" name="Rovná spojnica 8"/>
          <p:cNvCxnSpPr/>
          <p:nvPr/>
        </p:nvCxnSpPr>
        <p:spPr>
          <a:xfrm>
            <a:off x="323528" y="764704"/>
            <a:ext cx="7776863" cy="0"/>
          </a:xfrm>
          <a:prstGeom prst="line">
            <a:avLst/>
          </a:prstGeom>
          <a:ln w="25400"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ovná spojnica 10"/>
          <p:cNvCxnSpPr/>
          <p:nvPr/>
        </p:nvCxnSpPr>
        <p:spPr>
          <a:xfrm>
            <a:off x="323527" y="6343929"/>
            <a:ext cx="7776863" cy="0"/>
          </a:xfrm>
          <a:prstGeom prst="line">
            <a:avLst/>
          </a:prstGeom>
          <a:ln w="25400"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BlokTextu 11"/>
          <p:cNvSpPr txBox="1"/>
          <p:nvPr/>
        </p:nvSpPr>
        <p:spPr>
          <a:xfrm>
            <a:off x="3635896" y="6418800"/>
            <a:ext cx="446449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sk-SK" sz="1000" dirty="0" smtClean="0"/>
              <a:t>Školenie je </a:t>
            </a:r>
            <a:r>
              <a:rPr lang="sk-SK" sz="1000" dirty="0"/>
              <a:t>spolufinancované </a:t>
            </a:r>
            <a:r>
              <a:rPr lang="sk-SK" sz="1000" dirty="0" smtClean="0"/>
              <a:t>z Európskeho fondu regionálneho rozvoja.</a:t>
            </a:r>
            <a:endParaRPr lang="sk-SK" sz="1000" dirty="0"/>
          </a:p>
        </p:txBody>
      </p:sp>
      <p:sp>
        <p:nvSpPr>
          <p:cNvPr id="8" name="Rounded Rectangle 7"/>
          <p:cNvSpPr/>
          <p:nvPr/>
        </p:nvSpPr>
        <p:spPr>
          <a:xfrm>
            <a:off x="3103743" y="1562100"/>
            <a:ext cx="1972008" cy="8858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/>
              <a:t>Európska komisia </a:t>
            </a:r>
          </a:p>
          <a:p>
            <a:pPr algn="ctr"/>
            <a:r>
              <a:rPr lang="sk-SK" dirty="0" smtClean="0"/>
              <a:t>(gen. </a:t>
            </a:r>
            <a:r>
              <a:rPr lang="sk-SK" dirty="0"/>
              <a:t>r</a:t>
            </a:r>
            <a:r>
              <a:rPr lang="sk-SK" dirty="0" smtClean="0"/>
              <a:t>iaditeľstvá)</a:t>
            </a:r>
            <a:endParaRPr lang="sk-SK" dirty="0"/>
          </a:p>
        </p:txBody>
      </p:sp>
      <p:sp>
        <p:nvSpPr>
          <p:cNvPr id="13" name="Rounded Rectangle 12"/>
          <p:cNvSpPr/>
          <p:nvPr/>
        </p:nvSpPr>
        <p:spPr>
          <a:xfrm>
            <a:off x="714042" y="3951552"/>
            <a:ext cx="1972008" cy="8858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/>
              <a:t>Centrálny koordinačný orgán</a:t>
            </a:r>
            <a:endParaRPr lang="sk-SK" dirty="0"/>
          </a:p>
        </p:txBody>
      </p:sp>
      <p:sp>
        <p:nvSpPr>
          <p:cNvPr id="14" name="Rounded Rectangle 13"/>
          <p:cNvSpPr/>
          <p:nvPr/>
        </p:nvSpPr>
        <p:spPr>
          <a:xfrm>
            <a:off x="5498040" y="3951551"/>
            <a:ext cx="1972008" cy="8858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/>
              <a:t>Riadiaci orgán (SO)</a:t>
            </a:r>
            <a:endParaRPr lang="sk-SK" dirty="0"/>
          </a:p>
        </p:txBody>
      </p:sp>
      <p:sp>
        <p:nvSpPr>
          <p:cNvPr id="10" name="Isosceles Triangle 9"/>
          <p:cNvSpPr/>
          <p:nvPr/>
        </p:nvSpPr>
        <p:spPr>
          <a:xfrm>
            <a:off x="2914650" y="2645303"/>
            <a:ext cx="2352675" cy="1421871"/>
          </a:xfrm>
          <a:prstGeom prst="triangl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b="1" dirty="0" smtClean="0">
                <a:solidFill>
                  <a:schemeClr val="tx1"/>
                </a:solidFill>
              </a:rPr>
              <a:t>kvalita hodnotení</a:t>
            </a:r>
            <a:endParaRPr lang="sk-SK" b="1" dirty="0">
              <a:solidFill>
                <a:schemeClr val="tx1"/>
              </a:solidFill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3225954" y="5324475"/>
            <a:ext cx="1972008" cy="885825"/>
          </a:xfrm>
          <a:prstGeom prst="roundRect">
            <a:avLst/>
          </a:prstGeom>
          <a:solidFill>
            <a:srgbClr val="8FB7F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/>
              <a:t>Relevantní partneri 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788762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323528" y="188640"/>
            <a:ext cx="7776861" cy="576064"/>
          </a:xfrm>
        </p:spPr>
        <p:txBody>
          <a:bodyPr>
            <a:normAutofit/>
          </a:bodyPr>
          <a:lstStyle/>
          <a:p>
            <a:pPr algn="l"/>
            <a:r>
              <a:rPr lang="sk-SK" b="1" dirty="0" smtClean="0"/>
              <a:t> Európska komisia (generálne riaditeľstvá)</a:t>
            </a:r>
            <a:endParaRPr lang="sk-SK" b="1" dirty="0"/>
          </a:p>
        </p:txBody>
      </p:sp>
      <p:pic>
        <p:nvPicPr>
          <p:cNvPr id="4" name="Obrázok 3"/>
          <p:cNvPicPr/>
          <p:nvPr/>
        </p:nvPicPr>
        <p:blipFill>
          <a:blip r:embed="rId3">
            <a:duotone>
              <a:srgbClr val="4F81BD">
                <a:shade val="45000"/>
                <a:satMod val="135000"/>
              </a:srgb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4700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5190934" y="2934449"/>
            <a:ext cx="6862523" cy="104360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Obrázok 4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8244406" y="115702"/>
            <a:ext cx="899593" cy="1009042"/>
          </a:xfrm>
          <a:prstGeom prst="rect">
            <a:avLst/>
          </a:prstGeom>
        </p:spPr>
      </p:pic>
      <p:pic>
        <p:nvPicPr>
          <p:cNvPr id="6" name="Picture 3" descr="C:\Users\pdanko\Desktop\Logo EÚ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6404361"/>
            <a:ext cx="522790" cy="4397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Obrázok 6" descr="OPTP_logo_COLOR small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1692" y="6356961"/>
            <a:ext cx="1090027" cy="464509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9" name="Rovná spojnica 8"/>
          <p:cNvCxnSpPr/>
          <p:nvPr/>
        </p:nvCxnSpPr>
        <p:spPr>
          <a:xfrm>
            <a:off x="323528" y="764704"/>
            <a:ext cx="7776863" cy="0"/>
          </a:xfrm>
          <a:prstGeom prst="line">
            <a:avLst/>
          </a:prstGeom>
          <a:ln w="25400"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ovná spojnica 10"/>
          <p:cNvCxnSpPr/>
          <p:nvPr/>
        </p:nvCxnSpPr>
        <p:spPr>
          <a:xfrm>
            <a:off x="323527" y="6343929"/>
            <a:ext cx="7776863" cy="0"/>
          </a:xfrm>
          <a:prstGeom prst="line">
            <a:avLst/>
          </a:prstGeom>
          <a:ln w="25400"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BlokTextu 11"/>
          <p:cNvSpPr txBox="1"/>
          <p:nvPr/>
        </p:nvSpPr>
        <p:spPr>
          <a:xfrm>
            <a:off x="3635896" y="6418800"/>
            <a:ext cx="446449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sk-SK" sz="1000" dirty="0" smtClean="0"/>
              <a:t>Školenie je </a:t>
            </a:r>
            <a:r>
              <a:rPr lang="sk-SK" sz="1000" dirty="0"/>
              <a:t>spolufinancované </a:t>
            </a:r>
            <a:r>
              <a:rPr lang="sk-SK" sz="1000" dirty="0" smtClean="0"/>
              <a:t>z Európskeho fondu regionálneho rozvoja.</a:t>
            </a:r>
            <a:endParaRPr lang="sk-SK" sz="1000" dirty="0"/>
          </a:p>
        </p:txBody>
      </p:sp>
      <p:sp>
        <p:nvSpPr>
          <p:cNvPr id="17" name="Podnadpis 1"/>
          <p:cNvSpPr>
            <a:spLocks noGrp="1"/>
          </p:cNvSpPr>
          <p:nvPr>
            <p:ph type="subTitle" idx="1"/>
          </p:nvPr>
        </p:nvSpPr>
        <p:spPr>
          <a:xfrm>
            <a:off x="323527" y="836712"/>
            <a:ext cx="7776863" cy="5400600"/>
          </a:xfrm>
        </p:spPr>
        <p:txBody>
          <a:bodyPr>
            <a:normAutofit/>
          </a:bodyPr>
          <a:lstStyle/>
          <a:p>
            <a:pPr algn="l"/>
            <a:endParaRPr lang="sk-SK" sz="2600" dirty="0" smtClean="0">
              <a:solidFill>
                <a:schemeClr val="tx1"/>
              </a:solidFill>
            </a:endParaRPr>
          </a:p>
          <a:p>
            <a:pPr marL="285750" indent="-285750" algn="l">
              <a:buFont typeface="Wingdings" pitchFamily="2" charset="2"/>
              <a:buChar char="Ø"/>
            </a:pPr>
            <a:r>
              <a:rPr lang="sk-SK" sz="2600" dirty="0">
                <a:solidFill>
                  <a:schemeClr val="tx1"/>
                </a:solidFill>
              </a:rPr>
              <a:t>p</a:t>
            </a:r>
            <a:r>
              <a:rPr lang="sk-SK" sz="2600" dirty="0" smtClean="0">
                <a:solidFill>
                  <a:schemeClr val="tx1"/>
                </a:solidFill>
              </a:rPr>
              <a:t>ripravuje legislatívu pre EŠIF (nariadenia, delegované a vykonávacie nariadenia)</a:t>
            </a:r>
          </a:p>
          <a:p>
            <a:pPr marL="285750" indent="-285750" algn="l">
              <a:buFont typeface="Wingdings" pitchFamily="2" charset="2"/>
              <a:buChar char="Ø"/>
            </a:pPr>
            <a:r>
              <a:rPr lang="sk-SK" sz="2600" dirty="0">
                <a:solidFill>
                  <a:schemeClr val="tx1"/>
                </a:solidFill>
              </a:rPr>
              <a:t>v</a:t>
            </a:r>
            <a:r>
              <a:rPr lang="sk-SK" sz="2600" dirty="0" smtClean="0">
                <a:solidFill>
                  <a:schemeClr val="tx1"/>
                </a:solidFill>
              </a:rPr>
              <a:t>ydáva metodické dokumenty pre oblasť monitorovania a hodnotenia (</a:t>
            </a:r>
            <a:r>
              <a:rPr lang="sk-SK" sz="2600" dirty="0" err="1" smtClean="0">
                <a:solidFill>
                  <a:schemeClr val="tx1"/>
                </a:solidFill>
              </a:rPr>
              <a:t>guidance</a:t>
            </a:r>
            <a:r>
              <a:rPr lang="sk-SK" sz="2600" dirty="0" smtClean="0">
                <a:solidFill>
                  <a:schemeClr val="tx1"/>
                </a:solidFill>
              </a:rPr>
              <a:t>) </a:t>
            </a:r>
          </a:p>
          <a:p>
            <a:pPr marL="285750" indent="-285750" algn="l">
              <a:buFont typeface="Wingdings" pitchFamily="2" charset="2"/>
              <a:buChar char="Ø"/>
            </a:pPr>
            <a:r>
              <a:rPr lang="sk-SK" sz="2600" dirty="0">
                <a:solidFill>
                  <a:schemeClr val="tx1"/>
                </a:solidFill>
              </a:rPr>
              <a:t>k</a:t>
            </a:r>
            <a:r>
              <a:rPr lang="sk-SK" sz="2600" dirty="0" smtClean="0">
                <a:solidFill>
                  <a:schemeClr val="tx1"/>
                </a:solidFill>
              </a:rPr>
              <a:t>oordinuje sieť/</a:t>
            </a:r>
            <a:r>
              <a:rPr lang="sk-SK" sz="2600" dirty="0" err="1" smtClean="0">
                <a:solidFill>
                  <a:schemeClr val="tx1"/>
                </a:solidFill>
              </a:rPr>
              <a:t>network</a:t>
            </a:r>
            <a:r>
              <a:rPr lang="sk-SK" sz="2600" dirty="0" smtClean="0">
                <a:solidFill>
                  <a:schemeClr val="tx1"/>
                </a:solidFill>
              </a:rPr>
              <a:t> subjektov zodpovedných za hodnotenie v členských krajinách EÚ (stretnutia)</a:t>
            </a:r>
          </a:p>
          <a:p>
            <a:pPr marL="285750" indent="-285750" algn="l">
              <a:buFont typeface="Wingdings" pitchFamily="2" charset="2"/>
              <a:buChar char="Ø"/>
            </a:pPr>
            <a:r>
              <a:rPr lang="sk-SK" sz="2600" dirty="0">
                <a:solidFill>
                  <a:schemeClr val="tx1"/>
                </a:solidFill>
              </a:rPr>
              <a:t>v</a:t>
            </a:r>
            <a:r>
              <a:rPr lang="sk-SK" sz="2600" dirty="0" smtClean="0">
                <a:solidFill>
                  <a:schemeClr val="tx1"/>
                </a:solidFill>
              </a:rPr>
              <a:t>ytvára </a:t>
            </a:r>
            <a:r>
              <a:rPr lang="sk-SK" sz="2600" dirty="0" err="1" smtClean="0">
                <a:solidFill>
                  <a:schemeClr val="tx1"/>
                </a:solidFill>
              </a:rPr>
              <a:t>help-desk</a:t>
            </a:r>
            <a:r>
              <a:rPr lang="sk-SK" sz="2600" dirty="0" smtClean="0">
                <a:solidFill>
                  <a:schemeClr val="tx1"/>
                </a:solidFill>
              </a:rPr>
              <a:t> poskytujúci aj podporu subjektom zodpovedným za hodnotenie </a:t>
            </a:r>
          </a:p>
          <a:p>
            <a:pPr marL="285750" indent="-285750" algn="l">
              <a:buFont typeface="Wingdings" pitchFamily="2" charset="2"/>
              <a:buChar char="Ø"/>
            </a:pPr>
            <a:r>
              <a:rPr lang="sk-SK" sz="2600" dirty="0">
                <a:solidFill>
                  <a:schemeClr val="tx1"/>
                </a:solidFill>
              </a:rPr>
              <a:t>m</a:t>
            </a:r>
            <a:r>
              <a:rPr lang="sk-SK" sz="2600" dirty="0" smtClean="0">
                <a:solidFill>
                  <a:schemeClr val="tx1"/>
                </a:solidFill>
              </a:rPr>
              <a:t>ôže iniciovať hodnotenie operačných programov z vlastného podnetu</a:t>
            </a:r>
          </a:p>
          <a:p>
            <a:pPr marL="285750" indent="-285750" algn="l">
              <a:buFont typeface="Wingdings" pitchFamily="2" charset="2"/>
              <a:buChar char="Ø"/>
            </a:pPr>
            <a:r>
              <a:rPr lang="sk-SK" sz="2600" dirty="0" smtClean="0">
                <a:solidFill>
                  <a:schemeClr val="tx1"/>
                </a:solidFill>
              </a:rPr>
              <a:t>každá krajina má svojho country manažéra </a:t>
            </a:r>
          </a:p>
          <a:p>
            <a:pPr marL="285750" indent="-285750" algn="l">
              <a:buFont typeface="Wingdings" pitchFamily="2" charset="2"/>
              <a:buChar char="Ø"/>
            </a:pPr>
            <a:endParaRPr lang="sk-SK" sz="2600" dirty="0" smtClean="0">
              <a:solidFill>
                <a:schemeClr val="tx1"/>
              </a:solidFill>
            </a:endParaRPr>
          </a:p>
          <a:p>
            <a:pPr marL="285750" indent="-285750" algn="l">
              <a:buFont typeface="Wingdings" pitchFamily="2" charset="2"/>
              <a:buChar char="Ø"/>
            </a:pPr>
            <a:endParaRPr lang="sk-SK" sz="2600" dirty="0" smtClean="0">
              <a:solidFill>
                <a:schemeClr val="tx1"/>
              </a:solidFill>
            </a:endParaRPr>
          </a:p>
          <a:p>
            <a:pPr algn="ctr"/>
            <a:endParaRPr lang="sk-SK" sz="1800" b="1" dirty="0" smtClean="0">
              <a:solidFill>
                <a:schemeClr val="tx1"/>
              </a:solidFill>
            </a:endParaRPr>
          </a:p>
          <a:p>
            <a:pPr marL="285750" indent="-285750" algn="l">
              <a:buFont typeface="Wingdings" panose="05000000000000000000" pitchFamily="2" charset="2"/>
              <a:buChar char="q"/>
            </a:pPr>
            <a:endParaRPr lang="sk-SK" sz="1800" dirty="0"/>
          </a:p>
          <a:p>
            <a:pPr marL="285750" indent="-285750" algn="l">
              <a:buFont typeface="Wingdings" panose="05000000000000000000" pitchFamily="2" charset="2"/>
              <a:buChar char="q"/>
            </a:pPr>
            <a:endParaRPr lang="sk-SK" sz="1800" dirty="0" smtClean="0"/>
          </a:p>
          <a:p>
            <a:pPr marL="285750" indent="-285750" algn="l">
              <a:buFont typeface="Wingdings" panose="05000000000000000000" pitchFamily="2" charset="2"/>
              <a:buChar char="q"/>
            </a:pPr>
            <a:endParaRPr lang="sk-SK" sz="1800" dirty="0"/>
          </a:p>
        </p:txBody>
      </p:sp>
    </p:spTree>
    <p:extLst>
      <p:ext uri="{BB962C8B-B14F-4D97-AF65-F5344CB8AC3E}">
        <p14:creationId xmlns:p14="http://schemas.microsoft.com/office/powerpoint/2010/main" val="39236069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0"/>
                            </p:stCondLst>
                            <p:childTnLst>
                              <p:par>
                                <p:cTn id="3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323528" y="188640"/>
            <a:ext cx="7776861" cy="576064"/>
          </a:xfrm>
        </p:spPr>
        <p:txBody>
          <a:bodyPr>
            <a:normAutofit fontScale="90000"/>
          </a:bodyPr>
          <a:lstStyle/>
          <a:p>
            <a:pPr algn="l"/>
            <a:r>
              <a:rPr lang="sk-SK" b="1" dirty="0" smtClean="0"/>
              <a:t> Centrálny koordinačný orgán (oddelenie hodnotenia)</a:t>
            </a:r>
            <a:endParaRPr lang="sk-SK" b="1" dirty="0"/>
          </a:p>
        </p:txBody>
      </p:sp>
      <p:pic>
        <p:nvPicPr>
          <p:cNvPr id="4" name="Obrázok 3"/>
          <p:cNvPicPr/>
          <p:nvPr/>
        </p:nvPicPr>
        <p:blipFill>
          <a:blip r:embed="rId3">
            <a:duotone>
              <a:srgbClr val="4F81BD">
                <a:shade val="45000"/>
                <a:satMod val="135000"/>
              </a:srgb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4700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5190934" y="2934449"/>
            <a:ext cx="6862523" cy="104360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Obrázok 4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8244406" y="115702"/>
            <a:ext cx="899593" cy="1009042"/>
          </a:xfrm>
          <a:prstGeom prst="rect">
            <a:avLst/>
          </a:prstGeom>
        </p:spPr>
      </p:pic>
      <p:pic>
        <p:nvPicPr>
          <p:cNvPr id="6" name="Picture 3" descr="C:\Users\pdanko\Desktop\Logo EÚ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6404361"/>
            <a:ext cx="522790" cy="4397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Obrázok 6" descr="OPTP_logo_COLOR small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1692" y="6356961"/>
            <a:ext cx="1090027" cy="464509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9" name="Rovná spojnica 8"/>
          <p:cNvCxnSpPr/>
          <p:nvPr/>
        </p:nvCxnSpPr>
        <p:spPr>
          <a:xfrm>
            <a:off x="323528" y="764704"/>
            <a:ext cx="7776863" cy="0"/>
          </a:xfrm>
          <a:prstGeom prst="line">
            <a:avLst/>
          </a:prstGeom>
          <a:ln w="25400"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ovná spojnica 10"/>
          <p:cNvCxnSpPr/>
          <p:nvPr/>
        </p:nvCxnSpPr>
        <p:spPr>
          <a:xfrm>
            <a:off x="323527" y="6343929"/>
            <a:ext cx="7776863" cy="0"/>
          </a:xfrm>
          <a:prstGeom prst="line">
            <a:avLst/>
          </a:prstGeom>
          <a:ln w="25400"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BlokTextu 11"/>
          <p:cNvSpPr txBox="1"/>
          <p:nvPr/>
        </p:nvSpPr>
        <p:spPr>
          <a:xfrm>
            <a:off x="3635896" y="6418800"/>
            <a:ext cx="446449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sk-SK" sz="1000" dirty="0" smtClean="0"/>
              <a:t>Školenie je </a:t>
            </a:r>
            <a:r>
              <a:rPr lang="sk-SK" sz="1000" dirty="0"/>
              <a:t>spolufinancované </a:t>
            </a:r>
            <a:r>
              <a:rPr lang="sk-SK" sz="1000" dirty="0" smtClean="0"/>
              <a:t>z Európskeho fondu regionálneho rozvoja.</a:t>
            </a:r>
            <a:endParaRPr lang="sk-SK" sz="1000" dirty="0"/>
          </a:p>
        </p:txBody>
      </p:sp>
      <p:sp>
        <p:nvSpPr>
          <p:cNvPr id="17" name="Podnadpis 1"/>
          <p:cNvSpPr>
            <a:spLocks noGrp="1"/>
          </p:cNvSpPr>
          <p:nvPr>
            <p:ph type="subTitle" idx="1"/>
          </p:nvPr>
        </p:nvSpPr>
        <p:spPr>
          <a:xfrm>
            <a:off x="323527" y="836712"/>
            <a:ext cx="7776863" cy="5400600"/>
          </a:xfrm>
        </p:spPr>
        <p:txBody>
          <a:bodyPr>
            <a:normAutofit lnSpcReduction="10000"/>
          </a:bodyPr>
          <a:lstStyle/>
          <a:p>
            <a:pPr marL="285750" indent="-285750" algn="l">
              <a:buFont typeface="Wingdings" pitchFamily="2" charset="2"/>
              <a:buChar char="Ø"/>
            </a:pPr>
            <a:r>
              <a:rPr lang="sk-SK" sz="2600" dirty="0" smtClean="0">
                <a:solidFill>
                  <a:schemeClr val="tx1"/>
                </a:solidFill>
              </a:rPr>
              <a:t>vytvára základný implementačný rámec pre hodnotenie (systém riadenia EŠIF)</a:t>
            </a:r>
          </a:p>
          <a:p>
            <a:pPr marL="285750" indent="-285750" algn="l">
              <a:buFont typeface="Wingdings" pitchFamily="2" charset="2"/>
              <a:buChar char="Ø"/>
            </a:pPr>
            <a:r>
              <a:rPr lang="sk-SK" sz="2600" dirty="0">
                <a:solidFill>
                  <a:schemeClr val="tx1"/>
                </a:solidFill>
              </a:rPr>
              <a:t>m</a:t>
            </a:r>
            <a:r>
              <a:rPr lang="sk-SK" sz="2600" dirty="0" smtClean="0">
                <a:solidFill>
                  <a:schemeClr val="tx1"/>
                </a:solidFill>
              </a:rPr>
              <a:t>etodicky koordinuje a poskytuje podporu RO/SO (usmernia, štandardy kvality)</a:t>
            </a:r>
          </a:p>
          <a:p>
            <a:pPr marL="285750" indent="-285750" algn="l">
              <a:buFont typeface="Wingdings" pitchFamily="2" charset="2"/>
              <a:buChar char="Ø"/>
            </a:pPr>
            <a:r>
              <a:rPr lang="sk-SK" sz="2600" dirty="0">
                <a:solidFill>
                  <a:schemeClr val="tx1"/>
                </a:solidFill>
              </a:rPr>
              <a:t>v</a:t>
            </a:r>
            <a:r>
              <a:rPr lang="sk-SK" sz="2600" dirty="0" smtClean="0">
                <a:solidFill>
                  <a:schemeClr val="tx1"/>
                </a:solidFill>
              </a:rPr>
              <a:t>edie pracovnú skupinu pre hodnotenie </a:t>
            </a:r>
          </a:p>
          <a:p>
            <a:pPr marL="285750" indent="-285750" algn="l">
              <a:buFont typeface="Wingdings" pitchFamily="2" charset="2"/>
              <a:buChar char="Ø"/>
            </a:pPr>
            <a:r>
              <a:rPr lang="sk-SK" sz="2600" dirty="0">
                <a:solidFill>
                  <a:schemeClr val="tx1"/>
                </a:solidFill>
              </a:rPr>
              <a:t>o</a:t>
            </a:r>
            <a:r>
              <a:rPr lang="sk-SK" sz="2600" dirty="0" smtClean="0">
                <a:solidFill>
                  <a:schemeClr val="tx1"/>
                </a:solidFill>
              </a:rPr>
              <a:t>rganizuje vzdelávanie manažérov hodnotenia </a:t>
            </a:r>
            <a:endParaRPr lang="sk-SK" sz="2600" dirty="0">
              <a:solidFill>
                <a:schemeClr val="tx1"/>
              </a:solidFill>
            </a:endParaRPr>
          </a:p>
          <a:p>
            <a:pPr marL="285750" indent="-285750" algn="l">
              <a:buFont typeface="Wingdings" pitchFamily="2" charset="2"/>
              <a:buChar char="Ø"/>
            </a:pPr>
            <a:r>
              <a:rPr lang="sk-SK" sz="2600" dirty="0">
                <a:solidFill>
                  <a:schemeClr val="tx1"/>
                </a:solidFill>
              </a:rPr>
              <a:t>p</a:t>
            </a:r>
            <a:r>
              <a:rPr lang="sk-SK" sz="2600" dirty="0" smtClean="0">
                <a:solidFill>
                  <a:schemeClr val="tx1"/>
                </a:solidFill>
              </a:rPr>
              <a:t>ripravuje vlastný plán hodnotenia – dôraz na PD, špecifické témy a horizontálne princípy</a:t>
            </a:r>
          </a:p>
          <a:p>
            <a:pPr marL="285750" indent="-285750" algn="l">
              <a:buFont typeface="Wingdings" pitchFamily="2" charset="2"/>
              <a:buChar char="Ø"/>
            </a:pPr>
            <a:r>
              <a:rPr lang="sk-SK" sz="2600" dirty="0">
                <a:solidFill>
                  <a:schemeClr val="tx1"/>
                </a:solidFill>
              </a:rPr>
              <a:t>r</a:t>
            </a:r>
            <a:r>
              <a:rPr lang="sk-SK" sz="2600" dirty="0" smtClean="0">
                <a:solidFill>
                  <a:schemeClr val="tx1"/>
                </a:solidFill>
              </a:rPr>
              <a:t>iadi/realizuje hodnotenia v priebehu programového obdobia</a:t>
            </a:r>
          </a:p>
          <a:p>
            <a:pPr marL="285750" indent="-285750" algn="l">
              <a:buFont typeface="Wingdings" pitchFamily="2" charset="2"/>
              <a:buChar char="Ø"/>
            </a:pPr>
            <a:r>
              <a:rPr lang="sk-SK" sz="2600" dirty="0">
                <a:solidFill>
                  <a:schemeClr val="tx1"/>
                </a:solidFill>
              </a:rPr>
              <a:t>p</a:t>
            </a:r>
            <a:r>
              <a:rPr lang="sk-SK" sz="2600" dirty="0" smtClean="0">
                <a:solidFill>
                  <a:schemeClr val="tx1"/>
                </a:solidFill>
              </a:rPr>
              <a:t>ripravuje správu o aktivitách hodnotenia a výsledkoch hodnotenia</a:t>
            </a:r>
          </a:p>
          <a:p>
            <a:pPr marL="285750" indent="-285750" algn="l">
              <a:buFont typeface="Wingdings" pitchFamily="2" charset="2"/>
              <a:buChar char="Ø"/>
            </a:pPr>
            <a:r>
              <a:rPr lang="sk-SK" sz="2600" dirty="0">
                <a:solidFill>
                  <a:schemeClr val="tx1"/>
                </a:solidFill>
              </a:rPr>
              <a:t>ď</a:t>
            </a:r>
            <a:r>
              <a:rPr lang="sk-SK" sz="2600" dirty="0" smtClean="0">
                <a:solidFill>
                  <a:schemeClr val="tx1"/>
                </a:solidFill>
              </a:rPr>
              <a:t>alšie aktivity?</a:t>
            </a:r>
          </a:p>
          <a:p>
            <a:pPr marL="285750" indent="-285750" algn="l">
              <a:buFont typeface="Wingdings" pitchFamily="2" charset="2"/>
              <a:buChar char="Ø"/>
            </a:pPr>
            <a:endParaRPr lang="sk-SK" sz="2600" dirty="0" smtClean="0">
              <a:solidFill>
                <a:schemeClr val="tx1"/>
              </a:solidFill>
            </a:endParaRPr>
          </a:p>
          <a:p>
            <a:pPr marL="285750" indent="-285750" algn="l">
              <a:buFont typeface="Wingdings" pitchFamily="2" charset="2"/>
              <a:buChar char="Ø"/>
            </a:pPr>
            <a:endParaRPr lang="sk-SK" sz="2600" dirty="0" smtClean="0">
              <a:solidFill>
                <a:schemeClr val="tx1"/>
              </a:solidFill>
            </a:endParaRPr>
          </a:p>
          <a:p>
            <a:pPr marL="285750" indent="-285750" algn="l">
              <a:buFont typeface="Wingdings" pitchFamily="2" charset="2"/>
              <a:buChar char="Ø"/>
            </a:pPr>
            <a:endParaRPr lang="sk-SK" sz="2600" dirty="0" smtClean="0">
              <a:solidFill>
                <a:schemeClr val="tx1"/>
              </a:solidFill>
            </a:endParaRPr>
          </a:p>
          <a:p>
            <a:pPr algn="ctr"/>
            <a:endParaRPr lang="sk-SK" sz="1800" b="1" dirty="0" smtClean="0">
              <a:solidFill>
                <a:schemeClr val="tx1"/>
              </a:solidFill>
            </a:endParaRPr>
          </a:p>
          <a:p>
            <a:pPr marL="285750" indent="-285750" algn="l">
              <a:buFont typeface="Wingdings" panose="05000000000000000000" pitchFamily="2" charset="2"/>
              <a:buChar char="q"/>
            </a:pPr>
            <a:endParaRPr lang="sk-SK" sz="1800" dirty="0"/>
          </a:p>
          <a:p>
            <a:pPr marL="285750" indent="-285750" algn="l">
              <a:buFont typeface="Wingdings" panose="05000000000000000000" pitchFamily="2" charset="2"/>
              <a:buChar char="q"/>
            </a:pPr>
            <a:endParaRPr lang="sk-SK" sz="1800" dirty="0" smtClean="0"/>
          </a:p>
          <a:p>
            <a:pPr marL="285750" indent="-285750" algn="l">
              <a:buFont typeface="Wingdings" panose="05000000000000000000" pitchFamily="2" charset="2"/>
              <a:buChar char="q"/>
            </a:pPr>
            <a:endParaRPr lang="sk-SK" sz="1800" dirty="0"/>
          </a:p>
        </p:txBody>
      </p:sp>
    </p:spTree>
    <p:extLst>
      <p:ext uri="{BB962C8B-B14F-4D97-AF65-F5344CB8AC3E}">
        <p14:creationId xmlns:p14="http://schemas.microsoft.com/office/powerpoint/2010/main" val="37975388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1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1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0"/>
                            </p:stCondLst>
                            <p:childTnLst>
                              <p:par>
                                <p:cTn id="3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6000"/>
                            </p:stCondLst>
                            <p:childTnLst>
                              <p:par>
                                <p:cTn id="3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7000"/>
                            </p:stCondLst>
                            <p:childTnLst>
                              <p:par>
                                <p:cTn id="4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323528" y="188640"/>
            <a:ext cx="7776861" cy="576064"/>
          </a:xfrm>
        </p:spPr>
        <p:txBody>
          <a:bodyPr>
            <a:normAutofit/>
          </a:bodyPr>
          <a:lstStyle/>
          <a:p>
            <a:pPr algn="l"/>
            <a:r>
              <a:rPr lang="sk-SK" b="1" dirty="0" smtClean="0"/>
              <a:t> Riadiaci orgán (sprostredkovateľský orgán)</a:t>
            </a:r>
            <a:endParaRPr lang="sk-SK" b="1" dirty="0"/>
          </a:p>
        </p:txBody>
      </p:sp>
      <p:pic>
        <p:nvPicPr>
          <p:cNvPr id="4" name="Obrázok 3"/>
          <p:cNvPicPr/>
          <p:nvPr/>
        </p:nvPicPr>
        <p:blipFill>
          <a:blip r:embed="rId3">
            <a:duotone>
              <a:srgbClr val="4F81BD">
                <a:shade val="45000"/>
                <a:satMod val="135000"/>
              </a:srgb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4700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5190934" y="2934449"/>
            <a:ext cx="6862523" cy="104360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Obrázok 4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8244406" y="115702"/>
            <a:ext cx="899593" cy="1009042"/>
          </a:xfrm>
          <a:prstGeom prst="rect">
            <a:avLst/>
          </a:prstGeom>
        </p:spPr>
      </p:pic>
      <p:pic>
        <p:nvPicPr>
          <p:cNvPr id="6" name="Picture 3" descr="C:\Users\pdanko\Desktop\Logo EÚ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6404361"/>
            <a:ext cx="522790" cy="4397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Obrázok 6" descr="OPTP_logo_COLOR small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1692" y="6356961"/>
            <a:ext cx="1090027" cy="464509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9" name="Rovná spojnica 8"/>
          <p:cNvCxnSpPr/>
          <p:nvPr/>
        </p:nvCxnSpPr>
        <p:spPr>
          <a:xfrm>
            <a:off x="323528" y="764704"/>
            <a:ext cx="7776863" cy="0"/>
          </a:xfrm>
          <a:prstGeom prst="line">
            <a:avLst/>
          </a:prstGeom>
          <a:ln w="25400"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ovná spojnica 10"/>
          <p:cNvCxnSpPr/>
          <p:nvPr/>
        </p:nvCxnSpPr>
        <p:spPr>
          <a:xfrm>
            <a:off x="323527" y="6343929"/>
            <a:ext cx="7776863" cy="0"/>
          </a:xfrm>
          <a:prstGeom prst="line">
            <a:avLst/>
          </a:prstGeom>
          <a:ln w="25400"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BlokTextu 11"/>
          <p:cNvSpPr txBox="1"/>
          <p:nvPr/>
        </p:nvSpPr>
        <p:spPr>
          <a:xfrm>
            <a:off x="3635896" y="6418800"/>
            <a:ext cx="446449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sk-SK" sz="1000" dirty="0" smtClean="0"/>
              <a:t>Školenie je </a:t>
            </a:r>
            <a:r>
              <a:rPr lang="sk-SK" sz="1000" dirty="0"/>
              <a:t>spolufinancované </a:t>
            </a:r>
            <a:r>
              <a:rPr lang="sk-SK" sz="1000" dirty="0" smtClean="0"/>
              <a:t>z Európskeho fondu regionálneho rozvoja.</a:t>
            </a:r>
            <a:endParaRPr lang="sk-SK" sz="1000" dirty="0"/>
          </a:p>
        </p:txBody>
      </p:sp>
      <p:sp>
        <p:nvSpPr>
          <p:cNvPr id="17" name="Podnadpis 1"/>
          <p:cNvSpPr>
            <a:spLocks noGrp="1"/>
          </p:cNvSpPr>
          <p:nvPr>
            <p:ph type="subTitle" idx="1"/>
          </p:nvPr>
        </p:nvSpPr>
        <p:spPr>
          <a:xfrm>
            <a:off x="323527" y="836712"/>
            <a:ext cx="7776863" cy="5400600"/>
          </a:xfrm>
        </p:spPr>
        <p:txBody>
          <a:bodyPr>
            <a:normAutofit/>
          </a:bodyPr>
          <a:lstStyle/>
          <a:p>
            <a:pPr algn="l"/>
            <a:endParaRPr lang="sk-SK" sz="2600" dirty="0" smtClean="0">
              <a:solidFill>
                <a:schemeClr val="tx1"/>
              </a:solidFill>
            </a:endParaRPr>
          </a:p>
          <a:p>
            <a:pPr marL="285750" indent="-285750" algn="l">
              <a:buFont typeface="Wingdings" pitchFamily="2" charset="2"/>
              <a:buChar char="Ø"/>
            </a:pPr>
            <a:r>
              <a:rPr lang="sk-SK" sz="2600" dirty="0">
                <a:solidFill>
                  <a:schemeClr val="tx1"/>
                </a:solidFill>
              </a:rPr>
              <a:t>vytvára </a:t>
            </a:r>
            <a:r>
              <a:rPr lang="sk-SK" sz="2600" dirty="0" smtClean="0">
                <a:solidFill>
                  <a:schemeClr val="tx1"/>
                </a:solidFill>
              </a:rPr>
              <a:t>pozíciu manažéra hodnotenia (zväčša kombinovaná činnosť s monitorovaním)</a:t>
            </a:r>
          </a:p>
          <a:p>
            <a:pPr marL="285750" indent="-285750" algn="l">
              <a:buFont typeface="Wingdings" pitchFamily="2" charset="2"/>
              <a:buChar char="Ø"/>
            </a:pPr>
            <a:r>
              <a:rPr lang="sk-SK" sz="2600" dirty="0">
                <a:solidFill>
                  <a:schemeClr val="tx1"/>
                </a:solidFill>
              </a:rPr>
              <a:t>z</a:t>
            </a:r>
            <a:r>
              <a:rPr lang="sk-SK" sz="2600" dirty="0" smtClean="0">
                <a:solidFill>
                  <a:schemeClr val="tx1"/>
                </a:solidFill>
              </a:rPr>
              <a:t>abezpečuje dostatočné kapacity pre hodnotenie </a:t>
            </a:r>
            <a:endParaRPr lang="sk-SK" sz="2600" dirty="0">
              <a:solidFill>
                <a:schemeClr val="tx1"/>
              </a:solidFill>
            </a:endParaRPr>
          </a:p>
          <a:p>
            <a:pPr marL="285750" indent="-285750" algn="l">
              <a:buFont typeface="Wingdings" pitchFamily="2" charset="2"/>
              <a:buChar char="Ø"/>
            </a:pPr>
            <a:r>
              <a:rPr lang="sk-SK" sz="2600" dirty="0">
                <a:solidFill>
                  <a:schemeClr val="tx1"/>
                </a:solidFill>
              </a:rPr>
              <a:t>pripravuje </a:t>
            </a:r>
            <a:r>
              <a:rPr lang="sk-SK" sz="2600" dirty="0" smtClean="0">
                <a:solidFill>
                  <a:schemeClr val="tx1"/>
                </a:solidFill>
              </a:rPr>
              <a:t>plán hodnotenia OP</a:t>
            </a:r>
          </a:p>
          <a:p>
            <a:pPr marL="285750" indent="-285750" algn="l">
              <a:buFont typeface="Wingdings" pitchFamily="2" charset="2"/>
              <a:buChar char="Ø"/>
            </a:pPr>
            <a:r>
              <a:rPr lang="sk-SK" sz="2600" dirty="0">
                <a:solidFill>
                  <a:schemeClr val="tx1"/>
                </a:solidFill>
              </a:rPr>
              <a:t>p</a:t>
            </a:r>
            <a:r>
              <a:rPr lang="sk-SK" sz="2600" dirty="0" smtClean="0">
                <a:solidFill>
                  <a:schemeClr val="tx1"/>
                </a:solidFill>
              </a:rPr>
              <a:t>ripravuje zadávacie podmienky pre hodnotenia OP</a:t>
            </a:r>
            <a:endParaRPr lang="sk-SK" sz="2600" dirty="0">
              <a:solidFill>
                <a:schemeClr val="tx1"/>
              </a:solidFill>
            </a:endParaRPr>
          </a:p>
          <a:p>
            <a:pPr marL="285750" indent="-285750" algn="l">
              <a:buFont typeface="Wingdings" pitchFamily="2" charset="2"/>
              <a:buChar char="Ø"/>
            </a:pPr>
            <a:r>
              <a:rPr lang="sk-SK" sz="2600" dirty="0">
                <a:solidFill>
                  <a:schemeClr val="tx1"/>
                </a:solidFill>
              </a:rPr>
              <a:t>riadi/realizuje hodnotenia </a:t>
            </a:r>
            <a:r>
              <a:rPr lang="sk-SK" sz="2600" dirty="0" smtClean="0">
                <a:solidFill>
                  <a:schemeClr val="tx1"/>
                </a:solidFill>
              </a:rPr>
              <a:t>OP </a:t>
            </a:r>
          </a:p>
          <a:p>
            <a:pPr marL="285750" indent="-285750" algn="l">
              <a:buFont typeface="Wingdings" pitchFamily="2" charset="2"/>
              <a:buChar char="Ø"/>
            </a:pPr>
            <a:r>
              <a:rPr lang="sk-SK" sz="2600" dirty="0" smtClean="0">
                <a:solidFill>
                  <a:schemeClr val="tx1"/>
                </a:solidFill>
              </a:rPr>
              <a:t>pripravuje </a:t>
            </a:r>
            <a:r>
              <a:rPr lang="sk-SK" sz="2600" dirty="0">
                <a:solidFill>
                  <a:schemeClr val="tx1"/>
                </a:solidFill>
              </a:rPr>
              <a:t>správu o aktivitách hodnotenia a výsledkoch hodnotenia </a:t>
            </a:r>
            <a:r>
              <a:rPr lang="sk-SK" sz="2600" dirty="0" smtClean="0">
                <a:solidFill>
                  <a:schemeClr val="tx1"/>
                </a:solidFill>
              </a:rPr>
              <a:t>OP</a:t>
            </a:r>
          </a:p>
          <a:p>
            <a:pPr marL="285750" indent="-285750" algn="l">
              <a:buFont typeface="Wingdings" pitchFamily="2" charset="2"/>
              <a:buChar char="Ø"/>
            </a:pPr>
            <a:r>
              <a:rPr lang="sk-SK" sz="2600" dirty="0">
                <a:solidFill>
                  <a:schemeClr val="tx1"/>
                </a:solidFill>
              </a:rPr>
              <a:t>m</a:t>
            </a:r>
            <a:r>
              <a:rPr lang="sk-SK" sz="2600" dirty="0" smtClean="0">
                <a:solidFill>
                  <a:schemeClr val="tx1"/>
                </a:solidFill>
              </a:rPr>
              <a:t>ôže vytvárať pracovné skupiny pre hodnotenie</a:t>
            </a:r>
          </a:p>
          <a:p>
            <a:pPr marL="285750" indent="-285750" algn="l">
              <a:buFont typeface="Wingdings" pitchFamily="2" charset="2"/>
              <a:buChar char="Ø"/>
            </a:pPr>
            <a:r>
              <a:rPr lang="sk-SK" sz="2600" dirty="0">
                <a:solidFill>
                  <a:schemeClr val="tx1"/>
                </a:solidFill>
              </a:rPr>
              <a:t>ď</a:t>
            </a:r>
            <a:r>
              <a:rPr lang="sk-SK" sz="2600" dirty="0" smtClean="0">
                <a:solidFill>
                  <a:schemeClr val="tx1"/>
                </a:solidFill>
              </a:rPr>
              <a:t>alšie aktivity?</a:t>
            </a:r>
            <a:endParaRPr lang="sk-SK" sz="2600" dirty="0">
              <a:solidFill>
                <a:schemeClr val="tx1"/>
              </a:solidFill>
            </a:endParaRPr>
          </a:p>
          <a:p>
            <a:pPr marL="285750" indent="-285750" algn="l">
              <a:buFont typeface="Wingdings" pitchFamily="2" charset="2"/>
              <a:buChar char="Ø"/>
            </a:pPr>
            <a:endParaRPr lang="sk-SK" sz="2600" dirty="0" smtClean="0">
              <a:solidFill>
                <a:schemeClr val="tx1"/>
              </a:solidFill>
            </a:endParaRPr>
          </a:p>
          <a:p>
            <a:pPr marL="285750" indent="-285750" algn="l">
              <a:buFont typeface="Wingdings" pitchFamily="2" charset="2"/>
              <a:buChar char="Ø"/>
            </a:pPr>
            <a:endParaRPr lang="sk-SK" sz="2600" dirty="0" smtClean="0">
              <a:solidFill>
                <a:schemeClr val="tx1"/>
              </a:solidFill>
            </a:endParaRPr>
          </a:p>
          <a:p>
            <a:pPr algn="ctr"/>
            <a:endParaRPr lang="sk-SK" sz="1800" b="1" dirty="0" smtClean="0">
              <a:solidFill>
                <a:schemeClr val="tx1"/>
              </a:solidFill>
            </a:endParaRPr>
          </a:p>
          <a:p>
            <a:pPr marL="285750" indent="-285750" algn="l">
              <a:buFont typeface="Wingdings" panose="05000000000000000000" pitchFamily="2" charset="2"/>
              <a:buChar char="q"/>
            </a:pPr>
            <a:endParaRPr lang="sk-SK" sz="1800" dirty="0"/>
          </a:p>
          <a:p>
            <a:pPr marL="285750" indent="-285750" algn="l">
              <a:buFont typeface="Wingdings" panose="05000000000000000000" pitchFamily="2" charset="2"/>
              <a:buChar char="q"/>
            </a:pPr>
            <a:endParaRPr lang="sk-SK" sz="1800" dirty="0" smtClean="0"/>
          </a:p>
          <a:p>
            <a:pPr marL="285750" indent="-285750" algn="l">
              <a:buFont typeface="Wingdings" panose="05000000000000000000" pitchFamily="2" charset="2"/>
              <a:buChar char="q"/>
            </a:pPr>
            <a:endParaRPr lang="sk-SK" sz="1800" dirty="0"/>
          </a:p>
        </p:txBody>
      </p:sp>
    </p:spTree>
    <p:extLst>
      <p:ext uri="{BB962C8B-B14F-4D97-AF65-F5344CB8AC3E}">
        <p14:creationId xmlns:p14="http://schemas.microsoft.com/office/powerpoint/2010/main" val="148084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323528" y="188640"/>
            <a:ext cx="7776861" cy="576064"/>
          </a:xfrm>
        </p:spPr>
        <p:txBody>
          <a:bodyPr>
            <a:normAutofit/>
          </a:bodyPr>
          <a:lstStyle/>
          <a:p>
            <a:pPr algn="l"/>
            <a:r>
              <a:rPr lang="sk-SK" b="1" dirty="0" smtClean="0"/>
              <a:t> Skúsenosti s hodnotením v 2007-2013</a:t>
            </a:r>
            <a:endParaRPr lang="sk-SK" b="1" dirty="0"/>
          </a:p>
        </p:txBody>
      </p:sp>
      <p:pic>
        <p:nvPicPr>
          <p:cNvPr id="4" name="Obrázok 3"/>
          <p:cNvPicPr/>
          <p:nvPr/>
        </p:nvPicPr>
        <p:blipFill>
          <a:blip r:embed="rId3">
            <a:duotone>
              <a:srgbClr val="4F81BD">
                <a:shade val="45000"/>
                <a:satMod val="135000"/>
              </a:srgb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4700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5190934" y="2934449"/>
            <a:ext cx="6862523" cy="104360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Obrázok 4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8244406" y="115702"/>
            <a:ext cx="899593" cy="1009042"/>
          </a:xfrm>
          <a:prstGeom prst="rect">
            <a:avLst/>
          </a:prstGeom>
        </p:spPr>
      </p:pic>
      <p:pic>
        <p:nvPicPr>
          <p:cNvPr id="6" name="Picture 3" descr="C:\Users\pdanko\Desktop\Logo EÚ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6404361"/>
            <a:ext cx="522790" cy="4397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Obrázok 6" descr="OPTP_logo_COLOR small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1692" y="6356961"/>
            <a:ext cx="1090027" cy="464509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9" name="Rovná spojnica 8"/>
          <p:cNvCxnSpPr/>
          <p:nvPr/>
        </p:nvCxnSpPr>
        <p:spPr>
          <a:xfrm>
            <a:off x="323528" y="764704"/>
            <a:ext cx="7776863" cy="0"/>
          </a:xfrm>
          <a:prstGeom prst="line">
            <a:avLst/>
          </a:prstGeom>
          <a:ln w="25400"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ovná spojnica 10"/>
          <p:cNvCxnSpPr/>
          <p:nvPr/>
        </p:nvCxnSpPr>
        <p:spPr>
          <a:xfrm>
            <a:off x="323527" y="6343929"/>
            <a:ext cx="7776863" cy="0"/>
          </a:xfrm>
          <a:prstGeom prst="line">
            <a:avLst/>
          </a:prstGeom>
          <a:ln w="25400"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BlokTextu 11"/>
          <p:cNvSpPr txBox="1"/>
          <p:nvPr/>
        </p:nvSpPr>
        <p:spPr>
          <a:xfrm>
            <a:off x="3635896" y="6418800"/>
            <a:ext cx="446449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sk-SK" sz="1000" dirty="0" smtClean="0"/>
              <a:t>Školenie je </a:t>
            </a:r>
            <a:r>
              <a:rPr lang="sk-SK" sz="1000" dirty="0"/>
              <a:t>spolufinancované </a:t>
            </a:r>
            <a:r>
              <a:rPr lang="sk-SK" sz="1000" dirty="0" smtClean="0"/>
              <a:t>z Európskeho fondu regionálneho rozvoja.</a:t>
            </a:r>
            <a:endParaRPr lang="sk-SK" sz="1000" dirty="0"/>
          </a:p>
        </p:txBody>
      </p:sp>
      <p:sp>
        <p:nvSpPr>
          <p:cNvPr id="17" name="Podnadpis 1"/>
          <p:cNvSpPr>
            <a:spLocks noGrp="1"/>
          </p:cNvSpPr>
          <p:nvPr>
            <p:ph type="subTitle" idx="1"/>
          </p:nvPr>
        </p:nvSpPr>
        <p:spPr>
          <a:xfrm>
            <a:off x="323527" y="836712"/>
            <a:ext cx="7776863" cy="5400600"/>
          </a:xfrm>
        </p:spPr>
        <p:txBody>
          <a:bodyPr>
            <a:normAutofit/>
          </a:bodyPr>
          <a:lstStyle/>
          <a:p>
            <a:pPr algn="l"/>
            <a:endParaRPr lang="sk-SK" sz="2600" dirty="0" smtClean="0">
              <a:solidFill>
                <a:schemeClr val="tx1"/>
              </a:solidFill>
            </a:endParaRPr>
          </a:p>
          <a:p>
            <a:pPr marL="285750" indent="-285750" algn="l">
              <a:buFont typeface="Wingdings" pitchFamily="2" charset="2"/>
              <a:buChar char="Ø"/>
            </a:pPr>
            <a:r>
              <a:rPr lang="sk-SK" sz="2600" dirty="0">
                <a:solidFill>
                  <a:schemeClr val="tx1"/>
                </a:solidFill>
              </a:rPr>
              <a:t>r</a:t>
            </a:r>
            <a:r>
              <a:rPr lang="sk-SK" sz="2600" dirty="0" smtClean="0">
                <a:solidFill>
                  <a:schemeClr val="tx1"/>
                </a:solidFill>
              </a:rPr>
              <a:t>ealizovaných viac ako 100 hodnotení, z toho približne 30% interných </a:t>
            </a:r>
          </a:p>
          <a:p>
            <a:pPr marL="285750" indent="-285750" algn="l">
              <a:buFont typeface="Wingdings" pitchFamily="2" charset="2"/>
              <a:buChar char="Ø"/>
            </a:pPr>
            <a:r>
              <a:rPr lang="sk-SK" sz="2600" dirty="0">
                <a:solidFill>
                  <a:schemeClr val="tx1"/>
                </a:solidFill>
              </a:rPr>
              <a:t>h</a:t>
            </a:r>
            <a:r>
              <a:rPr lang="sk-SK" sz="2600" dirty="0" smtClean="0">
                <a:solidFill>
                  <a:schemeClr val="tx1"/>
                </a:solidFill>
              </a:rPr>
              <a:t>odnotenia zamerané na procesy, pokrok v implementácii, ale minimum strategických hodnotení (hodnotení dopadov)</a:t>
            </a:r>
            <a:endParaRPr lang="sk-SK" sz="2600" dirty="0">
              <a:solidFill>
                <a:schemeClr val="tx1"/>
              </a:solidFill>
            </a:endParaRPr>
          </a:p>
          <a:p>
            <a:pPr marL="285750" indent="-285750" algn="l">
              <a:buFont typeface="Wingdings" pitchFamily="2" charset="2"/>
              <a:buChar char="Ø"/>
            </a:pPr>
            <a:r>
              <a:rPr lang="sk-SK" sz="2600" dirty="0" smtClean="0">
                <a:solidFill>
                  <a:schemeClr val="tx1"/>
                </a:solidFill>
              </a:rPr>
              <a:t>kvalita/hĺbka vykonaných hodnotení nebola vo viacerých prípadoch dostatočná </a:t>
            </a:r>
          </a:p>
          <a:p>
            <a:pPr marL="285750" indent="-285750" algn="l">
              <a:buFont typeface="Wingdings" pitchFamily="2" charset="2"/>
              <a:buChar char="Ø"/>
            </a:pPr>
            <a:r>
              <a:rPr lang="sk-SK" sz="2600" dirty="0">
                <a:solidFill>
                  <a:schemeClr val="tx1"/>
                </a:solidFill>
              </a:rPr>
              <a:t>h</a:t>
            </a:r>
            <a:r>
              <a:rPr lang="sk-SK" sz="2600" dirty="0" smtClean="0">
                <a:solidFill>
                  <a:schemeClr val="tx1"/>
                </a:solidFill>
              </a:rPr>
              <a:t>odnoteniu sa venovala okrajová pozornosť – nestalo sa súčasťou riadenia OP   </a:t>
            </a:r>
          </a:p>
          <a:p>
            <a:pPr marL="285750" indent="-285750" algn="l">
              <a:buFont typeface="Wingdings" pitchFamily="2" charset="2"/>
              <a:buChar char="Ø"/>
            </a:pPr>
            <a:r>
              <a:rPr lang="sk-SK" sz="2600" dirty="0">
                <a:solidFill>
                  <a:schemeClr val="tx1"/>
                </a:solidFill>
              </a:rPr>
              <a:t>o</a:t>
            </a:r>
            <a:r>
              <a:rPr lang="sk-SK" sz="2600" dirty="0" smtClean="0">
                <a:solidFill>
                  <a:schemeClr val="tx1"/>
                </a:solidFill>
              </a:rPr>
              <a:t>krajové využitie výstupov hodnotenia (dôraz na čerpanie, relevantnosť odporúčaní)</a:t>
            </a:r>
          </a:p>
          <a:p>
            <a:pPr marL="285750" indent="-285750" algn="l">
              <a:buFont typeface="Wingdings" pitchFamily="2" charset="2"/>
              <a:buChar char="Ø"/>
            </a:pPr>
            <a:endParaRPr lang="sk-SK" sz="2600" dirty="0" smtClean="0">
              <a:solidFill>
                <a:schemeClr val="tx1"/>
              </a:solidFill>
            </a:endParaRPr>
          </a:p>
          <a:p>
            <a:pPr marL="285750" indent="-285750" algn="l">
              <a:buFont typeface="Wingdings" pitchFamily="2" charset="2"/>
              <a:buChar char="Ø"/>
            </a:pPr>
            <a:endParaRPr lang="sk-SK" sz="2600" dirty="0" smtClean="0">
              <a:solidFill>
                <a:schemeClr val="tx1"/>
              </a:solidFill>
            </a:endParaRPr>
          </a:p>
          <a:p>
            <a:pPr algn="ctr"/>
            <a:endParaRPr lang="sk-SK" sz="1800" b="1" dirty="0" smtClean="0">
              <a:solidFill>
                <a:schemeClr val="tx1"/>
              </a:solidFill>
            </a:endParaRPr>
          </a:p>
          <a:p>
            <a:pPr marL="285750" indent="-285750" algn="l">
              <a:buFont typeface="Wingdings" panose="05000000000000000000" pitchFamily="2" charset="2"/>
              <a:buChar char="q"/>
            </a:pPr>
            <a:endParaRPr lang="sk-SK" sz="1800" dirty="0"/>
          </a:p>
          <a:p>
            <a:pPr marL="285750" indent="-285750" algn="l">
              <a:buFont typeface="Wingdings" panose="05000000000000000000" pitchFamily="2" charset="2"/>
              <a:buChar char="q"/>
            </a:pPr>
            <a:endParaRPr lang="sk-SK" sz="1800" dirty="0" smtClean="0"/>
          </a:p>
          <a:p>
            <a:pPr marL="285750" indent="-285750" algn="l">
              <a:buFont typeface="Wingdings" panose="05000000000000000000" pitchFamily="2" charset="2"/>
              <a:buChar char="q"/>
            </a:pPr>
            <a:endParaRPr lang="sk-SK" sz="1800" dirty="0"/>
          </a:p>
        </p:txBody>
      </p:sp>
    </p:spTree>
    <p:extLst>
      <p:ext uri="{BB962C8B-B14F-4D97-AF65-F5344CB8AC3E}">
        <p14:creationId xmlns:p14="http://schemas.microsoft.com/office/powerpoint/2010/main" val="447900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323528" y="188640"/>
            <a:ext cx="7776861" cy="576064"/>
          </a:xfrm>
        </p:spPr>
        <p:txBody>
          <a:bodyPr>
            <a:normAutofit/>
          </a:bodyPr>
          <a:lstStyle/>
          <a:p>
            <a:pPr algn="l"/>
            <a:r>
              <a:rPr lang="sk-SK" b="1" dirty="0" smtClean="0"/>
              <a:t> Čo hodnotiť 2014-2020? </a:t>
            </a:r>
            <a:endParaRPr lang="sk-SK" b="1" dirty="0"/>
          </a:p>
        </p:txBody>
      </p:sp>
      <p:pic>
        <p:nvPicPr>
          <p:cNvPr id="4" name="Obrázok 3"/>
          <p:cNvPicPr/>
          <p:nvPr/>
        </p:nvPicPr>
        <p:blipFill>
          <a:blip r:embed="rId3">
            <a:duotone>
              <a:srgbClr val="4F81BD">
                <a:shade val="45000"/>
                <a:satMod val="135000"/>
              </a:srgb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4700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5190934" y="2934449"/>
            <a:ext cx="6862523" cy="104360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Obrázok 4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8244406" y="115702"/>
            <a:ext cx="899593" cy="1009042"/>
          </a:xfrm>
          <a:prstGeom prst="rect">
            <a:avLst/>
          </a:prstGeom>
        </p:spPr>
      </p:pic>
      <p:pic>
        <p:nvPicPr>
          <p:cNvPr id="6" name="Picture 3" descr="C:\Users\pdanko\Desktop\Logo EÚ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6404361"/>
            <a:ext cx="522790" cy="4397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Obrázok 6" descr="OPTP_logo_COLOR small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1692" y="6356961"/>
            <a:ext cx="1090027" cy="464509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9" name="Rovná spojnica 8"/>
          <p:cNvCxnSpPr/>
          <p:nvPr/>
        </p:nvCxnSpPr>
        <p:spPr>
          <a:xfrm>
            <a:off x="323528" y="764704"/>
            <a:ext cx="7776863" cy="0"/>
          </a:xfrm>
          <a:prstGeom prst="line">
            <a:avLst/>
          </a:prstGeom>
          <a:ln w="25400"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ovná spojnica 10"/>
          <p:cNvCxnSpPr/>
          <p:nvPr/>
        </p:nvCxnSpPr>
        <p:spPr>
          <a:xfrm>
            <a:off x="323527" y="6343929"/>
            <a:ext cx="7776863" cy="0"/>
          </a:xfrm>
          <a:prstGeom prst="line">
            <a:avLst/>
          </a:prstGeom>
          <a:ln w="25400"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BlokTextu 11"/>
          <p:cNvSpPr txBox="1"/>
          <p:nvPr/>
        </p:nvSpPr>
        <p:spPr>
          <a:xfrm>
            <a:off x="3635896" y="6418800"/>
            <a:ext cx="446449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sk-SK" sz="1000" dirty="0" smtClean="0"/>
              <a:t>Školenie je </a:t>
            </a:r>
            <a:r>
              <a:rPr lang="sk-SK" sz="1000" dirty="0"/>
              <a:t>spolufinancované </a:t>
            </a:r>
            <a:r>
              <a:rPr lang="sk-SK" sz="1000" dirty="0" smtClean="0"/>
              <a:t>z Európskeho fondu regionálneho rozvoja.</a:t>
            </a:r>
            <a:endParaRPr lang="sk-SK" sz="1000" dirty="0"/>
          </a:p>
        </p:txBody>
      </p:sp>
      <p:sp>
        <p:nvSpPr>
          <p:cNvPr id="17" name="Podnadpis 1"/>
          <p:cNvSpPr>
            <a:spLocks noGrp="1"/>
          </p:cNvSpPr>
          <p:nvPr>
            <p:ph type="subTitle" idx="1"/>
          </p:nvPr>
        </p:nvSpPr>
        <p:spPr>
          <a:xfrm>
            <a:off x="323527" y="836712"/>
            <a:ext cx="7776863" cy="5400600"/>
          </a:xfrm>
        </p:spPr>
        <p:txBody>
          <a:bodyPr>
            <a:normAutofit/>
          </a:bodyPr>
          <a:lstStyle/>
          <a:p>
            <a:pPr algn="l"/>
            <a:endParaRPr lang="sk-SK" sz="2600" dirty="0" smtClean="0">
              <a:solidFill>
                <a:schemeClr val="tx1"/>
              </a:solidFill>
            </a:endParaRPr>
          </a:p>
          <a:p>
            <a:pPr marL="285750" indent="-285750" algn="l">
              <a:buFont typeface="Wingdings" pitchFamily="2" charset="2"/>
              <a:buChar char="Ø"/>
            </a:pPr>
            <a:r>
              <a:rPr lang="sk-SK" sz="2600" dirty="0">
                <a:solidFill>
                  <a:schemeClr val="tx1"/>
                </a:solidFill>
              </a:rPr>
              <a:t>č</a:t>
            </a:r>
            <a:r>
              <a:rPr lang="sk-SK" sz="2600" dirty="0" smtClean="0">
                <a:solidFill>
                  <a:schemeClr val="tx1"/>
                </a:solidFill>
              </a:rPr>
              <a:t>asť potrieb v oblasti hodnotenia je možné vopred identifikovať</a:t>
            </a:r>
          </a:p>
          <a:p>
            <a:pPr marL="285750" indent="-285750" algn="l">
              <a:buFont typeface="Wingdings" pitchFamily="2" charset="2"/>
              <a:buChar char="Ø"/>
            </a:pPr>
            <a:r>
              <a:rPr lang="sk-SK" sz="2600" dirty="0" smtClean="0">
                <a:solidFill>
                  <a:schemeClr val="tx1"/>
                </a:solidFill>
              </a:rPr>
              <a:t>EK jasne definovala požiadavky na hodnotenie na úrovni OP/prioritných osí  </a:t>
            </a:r>
            <a:endParaRPr lang="sk-SK" sz="2600" dirty="0">
              <a:solidFill>
                <a:schemeClr val="tx1"/>
              </a:solidFill>
            </a:endParaRPr>
          </a:p>
          <a:p>
            <a:pPr marL="285750" indent="-285750" algn="l">
              <a:buFont typeface="Wingdings" pitchFamily="2" charset="2"/>
              <a:buChar char="Ø"/>
            </a:pPr>
            <a:r>
              <a:rPr lang="sk-SK" sz="2600" dirty="0">
                <a:solidFill>
                  <a:schemeClr val="tx1"/>
                </a:solidFill>
              </a:rPr>
              <a:t>k</a:t>
            </a:r>
            <a:r>
              <a:rPr lang="sk-SK" sz="2600" dirty="0" smtClean="0">
                <a:solidFill>
                  <a:schemeClr val="tx1"/>
                </a:solidFill>
              </a:rPr>
              <a:t>ľúčovým faktorom je reálne využitie hodnotenia pre strategické riadenie OP – hodnotiť to, čo je potrebné a čo RO/SO potrebuje vedieť pre kvalitnú implementáciu</a:t>
            </a:r>
          </a:p>
          <a:p>
            <a:pPr marL="285750" indent="-285750" algn="l">
              <a:buFont typeface="Wingdings" pitchFamily="2" charset="2"/>
              <a:buChar char="Ø"/>
            </a:pPr>
            <a:r>
              <a:rPr lang="sk-SK" sz="2600" dirty="0" smtClean="0">
                <a:solidFill>
                  <a:schemeClr val="tx1"/>
                </a:solidFill>
              </a:rPr>
              <a:t>do akej miery sú vytvorené väzby medzi strategickým riadením a hodnotením (monitorovaním)?</a:t>
            </a:r>
          </a:p>
          <a:p>
            <a:pPr marL="285750" indent="-285750" algn="l">
              <a:buFont typeface="Wingdings" pitchFamily="2" charset="2"/>
              <a:buChar char="Ø"/>
            </a:pPr>
            <a:r>
              <a:rPr lang="sk-SK" sz="2600" dirty="0" smtClean="0">
                <a:solidFill>
                  <a:schemeClr val="tx1"/>
                </a:solidFill>
              </a:rPr>
              <a:t>aké hodnotenia sú uvedené v pláne hodnotení OP? </a:t>
            </a:r>
          </a:p>
          <a:p>
            <a:pPr marL="285750" indent="-285750" algn="l">
              <a:buFont typeface="Wingdings" pitchFamily="2" charset="2"/>
              <a:buChar char="Ø"/>
            </a:pPr>
            <a:endParaRPr lang="sk-SK" sz="2600" dirty="0" smtClean="0">
              <a:solidFill>
                <a:schemeClr val="tx1"/>
              </a:solidFill>
            </a:endParaRPr>
          </a:p>
          <a:p>
            <a:pPr marL="285750" indent="-285750" algn="l">
              <a:buFont typeface="Wingdings" pitchFamily="2" charset="2"/>
              <a:buChar char="Ø"/>
            </a:pPr>
            <a:endParaRPr lang="sk-SK" sz="2600" dirty="0" smtClean="0">
              <a:solidFill>
                <a:schemeClr val="tx1"/>
              </a:solidFill>
            </a:endParaRPr>
          </a:p>
          <a:p>
            <a:pPr algn="ctr"/>
            <a:endParaRPr lang="sk-SK" sz="1800" b="1" dirty="0" smtClean="0">
              <a:solidFill>
                <a:schemeClr val="tx1"/>
              </a:solidFill>
            </a:endParaRPr>
          </a:p>
          <a:p>
            <a:pPr marL="285750" indent="-285750" algn="l">
              <a:buFont typeface="Wingdings" panose="05000000000000000000" pitchFamily="2" charset="2"/>
              <a:buChar char="q"/>
            </a:pPr>
            <a:endParaRPr lang="sk-SK" sz="1800" dirty="0"/>
          </a:p>
          <a:p>
            <a:pPr marL="285750" indent="-285750" algn="l">
              <a:buFont typeface="Wingdings" panose="05000000000000000000" pitchFamily="2" charset="2"/>
              <a:buChar char="q"/>
            </a:pPr>
            <a:endParaRPr lang="sk-SK" sz="1800" dirty="0" smtClean="0"/>
          </a:p>
          <a:p>
            <a:pPr marL="285750" indent="-285750" algn="l">
              <a:buFont typeface="Wingdings" panose="05000000000000000000" pitchFamily="2" charset="2"/>
              <a:buChar char="q"/>
            </a:pPr>
            <a:endParaRPr lang="sk-SK" sz="1800" dirty="0"/>
          </a:p>
        </p:txBody>
      </p:sp>
    </p:spTree>
    <p:extLst>
      <p:ext uri="{BB962C8B-B14F-4D97-AF65-F5344CB8AC3E}">
        <p14:creationId xmlns:p14="http://schemas.microsoft.com/office/powerpoint/2010/main" val="1375099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323528" y="188640"/>
            <a:ext cx="7776861" cy="576064"/>
          </a:xfrm>
        </p:spPr>
        <p:txBody>
          <a:bodyPr>
            <a:normAutofit/>
          </a:bodyPr>
          <a:lstStyle/>
          <a:p>
            <a:pPr algn="l"/>
            <a:r>
              <a:rPr lang="sk-SK" b="1" dirty="0" smtClean="0"/>
              <a:t> Kedy hodnotiť? </a:t>
            </a:r>
            <a:endParaRPr lang="sk-SK" b="1" dirty="0"/>
          </a:p>
        </p:txBody>
      </p:sp>
      <p:pic>
        <p:nvPicPr>
          <p:cNvPr id="4" name="Obrázok 3"/>
          <p:cNvPicPr/>
          <p:nvPr/>
        </p:nvPicPr>
        <p:blipFill>
          <a:blip r:embed="rId3">
            <a:duotone>
              <a:srgbClr val="4F81BD">
                <a:shade val="45000"/>
                <a:satMod val="135000"/>
              </a:srgb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4700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5190934" y="2934449"/>
            <a:ext cx="6862523" cy="104360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Obrázok 4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8244406" y="115702"/>
            <a:ext cx="899593" cy="1009042"/>
          </a:xfrm>
          <a:prstGeom prst="rect">
            <a:avLst/>
          </a:prstGeom>
        </p:spPr>
      </p:pic>
      <p:pic>
        <p:nvPicPr>
          <p:cNvPr id="6" name="Picture 3" descr="C:\Users\pdanko\Desktop\Logo EÚ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6404361"/>
            <a:ext cx="522790" cy="4397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Obrázok 6" descr="OPTP_logo_COLOR small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1692" y="6356961"/>
            <a:ext cx="1090027" cy="464509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9" name="Rovná spojnica 8"/>
          <p:cNvCxnSpPr/>
          <p:nvPr/>
        </p:nvCxnSpPr>
        <p:spPr>
          <a:xfrm>
            <a:off x="323528" y="764704"/>
            <a:ext cx="7776863" cy="0"/>
          </a:xfrm>
          <a:prstGeom prst="line">
            <a:avLst/>
          </a:prstGeom>
          <a:ln w="25400"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ovná spojnica 10"/>
          <p:cNvCxnSpPr/>
          <p:nvPr/>
        </p:nvCxnSpPr>
        <p:spPr>
          <a:xfrm>
            <a:off x="323527" y="6343929"/>
            <a:ext cx="7776863" cy="0"/>
          </a:xfrm>
          <a:prstGeom prst="line">
            <a:avLst/>
          </a:prstGeom>
          <a:ln w="25400"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BlokTextu 11"/>
          <p:cNvSpPr txBox="1"/>
          <p:nvPr/>
        </p:nvSpPr>
        <p:spPr>
          <a:xfrm>
            <a:off x="3635896" y="6418800"/>
            <a:ext cx="446449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sk-SK" sz="1000" dirty="0" smtClean="0"/>
              <a:t>Školenie je </a:t>
            </a:r>
            <a:r>
              <a:rPr lang="sk-SK" sz="1000" dirty="0"/>
              <a:t>spolufinancované </a:t>
            </a:r>
            <a:r>
              <a:rPr lang="sk-SK" sz="1000" dirty="0" smtClean="0"/>
              <a:t>z Európskeho fondu regionálneho rozvoja.</a:t>
            </a:r>
            <a:endParaRPr lang="sk-SK" sz="1000" dirty="0"/>
          </a:p>
        </p:txBody>
      </p:sp>
      <p:sp>
        <p:nvSpPr>
          <p:cNvPr id="17" name="Podnadpis 1"/>
          <p:cNvSpPr>
            <a:spLocks noGrp="1"/>
          </p:cNvSpPr>
          <p:nvPr>
            <p:ph type="subTitle" idx="1"/>
          </p:nvPr>
        </p:nvSpPr>
        <p:spPr>
          <a:xfrm>
            <a:off x="323527" y="836712"/>
            <a:ext cx="7776863" cy="5400600"/>
          </a:xfrm>
        </p:spPr>
        <p:txBody>
          <a:bodyPr>
            <a:normAutofit/>
          </a:bodyPr>
          <a:lstStyle/>
          <a:p>
            <a:pPr algn="l"/>
            <a:endParaRPr lang="sk-SK" sz="2600" dirty="0" smtClean="0">
              <a:solidFill>
                <a:schemeClr val="tx1"/>
              </a:solidFill>
            </a:endParaRPr>
          </a:p>
          <a:p>
            <a:pPr marL="285750" indent="-285750" algn="l">
              <a:buFont typeface="Wingdings" pitchFamily="2" charset="2"/>
              <a:buChar char="Ø"/>
            </a:pPr>
            <a:r>
              <a:rPr lang="sk-SK" sz="2600" dirty="0">
                <a:solidFill>
                  <a:schemeClr val="tx1"/>
                </a:solidFill>
              </a:rPr>
              <a:t>v</a:t>
            </a:r>
            <a:r>
              <a:rPr lang="sk-SK" sz="2600" dirty="0" smtClean="0">
                <a:solidFill>
                  <a:schemeClr val="tx1"/>
                </a:solidFill>
              </a:rPr>
              <a:t> predstihu, nie až v čase, kedy sú výstupy hodnotenia potrebné pre vykonanie dôležitých rozhodnutí o smerovaní OP </a:t>
            </a:r>
          </a:p>
          <a:p>
            <a:pPr marL="285750" indent="-285750" algn="l">
              <a:buFont typeface="Wingdings" pitchFamily="2" charset="2"/>
              <a:buChar char="Ø"/>
            </a:pPr>
            <a:r>
              <a:rPr lang="sk-SK" sz="2600" dirty="0">
                <a:solidFill>
                  <a:schemeClr val="tx1"/>
                </a:solidFill>
              </a:rPr>
              <a:t>h</a:t>
            </a:r>
            <a:r>
              <a:rPr lang="sk-SK" sz="2600" dirty="0" smtClean="0">
                <a:solidFill>
                  <a:schemeClr val="tx1"/>
                </a:solidFill>
              </a:rPr>
              <a:t>odnotenie (a monitorovanie) orientované na výsledky by mali byť vykonávané priebežne počas PO</a:t>
            </a:r>
          </a:p>
          <a:p>
            <a:pPr marL="285750" indent="-285750" algn="l">
              <a:buFont typeface="Wingdings" pitchFamily="2" charset="2"/>
              <a:buChar char="Ø"/>
            </a:pPr>
            <a:r>
              <a:rPr lang="sk-SK" sz="2600" dirty="0" smtClean="0">
                <a:solidFill>
                  <a:schemeClr val="tx1"/>
                </a:solidFill>
              </a:rPr>
              <a:t>v súlade s programovým cyklom, resp. plánom implementácie OP (strategické plánovanie)</a:t>
            </a:r>
          </a:p>
          <a:p>
            <a:pPr marL="285750" indent="-285750" algn="l">
              <a:buFont typeface="Wingdings" pitchFamily="2" charset="2"/>
              <a:buChar char="Ø"/>
            </a:pPr>
            <a:r>
              <a:rPr lang="sk-SK" sz="2600" dirty="0" smtClean="0">
                <a:solidFill>
                  <a:schemeClr val="tx1"/>
                </a:solidFill>
              </a:rPr>
              <a:t>keď existujú dostatočné kapacity na strane zadávateľa a na strane ponuky (hodnotiteľov)</a:t>
            </a:r>
          </a:p>
          <a:p>
            <a:pPr marL="285750" indent="-285750" algn="l">
              <a:buFont typeface="Wingdings" pitchFamily="2" charset="2"/>
              <a:buChar char="Ø"/>
            </a:pPr>
            <a:r>
              <a:rPr lang="sk-SK" sz="2600" dirty="0" smtClean="0">
                <a:solidFill>
                  <a:schemeClr val="tx1"/>
                </a:solidFill>
              </a:rPr>
              <a:t>nie, keď hlavným dôvodom výkonu hodnotenia je formálne splnenie úlohy  </a:t>
            </a:r>
            <a:endParaRPr lang="sk-SK" sz="2600" dirty="0">
              <a:solidFill>
                <a:schemeClr val="tx1"/>
              </a:solidFill>
            </a:endParaRPr>
          </a:p>
          <a:p>
            <a:pPr marL="285750" indent="-285750" algn="l">
              <a:buFont typeface="Wingdings" pitchFamily="2" charset="2"/>
              <a:buChar char="Ø"/>
            </a:pPr>
            <a:endParaRPr lang="sk-SK" sz="2600" dirty="0" smtClean="0">
              <a:solidFill>
                <a:schemeClr val="tx1"/>
              </a:solidFill>
            </a:endParaRPr>
          </a:p>
          <a:p>
            <a:pPr marL="285750" indent="-285750" algn="l">
              <a:buFont typeface="Wingdings" pitchFamily="2" charset="2"/>
              <a:buChar char="Ø"/>
            </a:pPr>
            <a:endParaRPr lang="sk-SK" sz="2600" dirty="0" smtClean="0">
              <a:solidFill>
                <a:schemeClr val="tx1"/>
              </a:solidFill>
            </a:endParaRPr>
          </a:p>
          <a:p>
            <a:pPr algn="ctr"/>
            <a:endParaRPr lang="sk-SK" sz="1800" b="1" dirty="0" smtClean="0">
              <a:solidFill>
                <a:schemeClr val="tx1"/>
              </a:solidFill>
            </a:endParaRPr>
          </a:p>
          <a:p>
            <a:pPr marL="285750" indent="-285750" algn="l">
              <a:buFont typeface="Wingdings" panose="05000000000000000000" pitchFamily="2" charset="2"/>
              <a:buChar char="q"/>
            </a:pPr>
            <a:endParaRPr lang="sk-SK" sz="1800" dirty="0"/>
          </a:p>
          <a:p>
            <a:pPr marL="285750" indent="-285750" algn="l">
              <a:buFont typeface="Wingdings" panose="05000000000000000000" pitchFamily="2" charset="2"/>
              <a:buChar char="q"/>
            </a:pPr>
            <a:endParaRPr lang="sk-SK" sz="1800" dirty="0" smtClean="0"/>
          </a:p>
          <a:p>
            <a:pPr marL="285750" indent="-285750" algn="l">
              <a:buFont typeface="Wingdings" panose="05000000000000000000" pitchFamily="2" charset="2"/>
              <a:buChar char="q"/>
            </a:pPr>
            <a:endParaRPr lang="sk-SK" sz="1800" dirty="0"/>
          </a:p>
        </p:txBody>
      </p:sp>
    </p:spTree>
    <p:extLst>
      <p:ext uri="{BB962C8B-B14F-4D97-AF65-F5344CB8AC3E}">
        <p14:creationId xmlns:p14="http://schemas.microsoft.com/office/powerpoint/2010/main" val="2176999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323528" y="188640"/>
            <a:ext cx="7776861" cy="576064"/>
          </a:xfrm>
        </p:spPr>
        <p:txBody>
          <a:bodyPr>
            <a:normAutofit/>
          </a:bodyPr>
          <a:lstStyle/>
          <a:p>
            <a:pPr algn="l"/>
            <a:r>
              <a:rPr lang="sk-SK" b="1" dirty="0" smtClean="0"/>
              <a:t> Ako hodnotiť? </a:t>
            </a:r>
            <a:endParaRPr lang="sk-SK" b="1" dirty="0"/>
          </a:p>
        </p:txBody>
      </p:sp>
      <p:pic>
        <p:nvPicPr>
          <p:cNvPr id="4" name="Obrázok 3"/>
          <p:cNvPicPr/>
          <p:nvPr/>
        </p:nvPicPr>
        <p:blipFill>
          <a:blip r:embed="rId3">
            <a:duotone>
              <a:srgbClr val="4F81BD">
                <a:shade val="45000"/>
                <a:satMod val="135000"/>
              </a:srgb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4700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5190934" y="2934449"/>
            <a:ext cx="6862523" cy="104360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Obrázok 4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8244406" y="115702"/>
            <a:ext cx="899593" cy="1009042"/>
          </a:xfrm>
          <a:prstGeom prst="rect">
            <a:avLst/>
          </a:prstGeom>
        </p:spPr>
      </p:pic>
      <p:pic>
        <p:nvPicPr>
          <p:cNvPr id="6" name="Picture 3" descr="C:\Users\pdanko\Desktop\Logo EÚ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6404361"/>
            <a:ext cx="522790" cy="4397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Obrázok 6" descr="OPTP_logo_COLOR small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1692" y="6356961"/>
            <a:ext cx="1090027" cy="464509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9" name="Rovná spojnica 8"/>
          <p:cNvCxnSpPr/>
          <p:nvPr/>
        </p:nvCxnSpPr>
        <p:spPr>
          <a:xfrm>
            <a:off x="323528" y="764704"/>
            <a:ext cx="7776863" cy="0"/>
          </a:xfrm>
          <a:prstGeom prst="line">
            <a:avLst/>
          </a:prstGeom>
          <a:ln w="25400"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ovná spojnica 10"/>
          <p:cNvCxnSpPr/>
          <p:nvPr/>
        </p:nvCxnSpPr>
        <p:spPr>
          <a:xfrm>
            <a:off x="323527" y="6343929"/>
            <a:ext cx="7776863" cy="0"/>
          </a:xfrm>
          <a:prstGeom prst="line">
            <a:avLst/>
          </a:prstGeom>
          <a:ln w="25400"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BlokTextu 11"/>
          <p:cNvSpPr txBox="1"/>
          <p:nvPr/>
        </p:nvSpPr>
        <p:spPr>
          <a:xfrm>
            <a:off x="3635896" y="6418800"/>
            <a:ext cx="446449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sk-SK" sz="1000" dirty="0" smtClean="0"/>
              <a:t>Školenie je </a:t>
            </a:r>
            <a:r>
              <a:rPr lang="sk-SK" sz="1000" dirty="0"/>
              <a:t>spolufinancované </a:t>
            </a:r>
            <a:r>
              <a:rPr lang="sk-SK" sz="1000" dirty="0" smtClean="0"/>
              <a:t>z Európskeho fondu regionálneho rozvoja.</a:t>
            </a:r>
            <a:endParaRPr lang="sk-SK" sz="1000" dirty="0"/>
          </a:p>
        </p:txBody>
      </p:sp>
      <p:sp>
        <p:nvSpPr>
          <p:cNvPr id="17" name="Podnadpis 1"/>
          <p:cNvSpPr>
            <a:spLocks noGrp="1"/>
          </p:cNvSpPr>
          <p:nvPr>
            <p:ph type="subTitle" idx="1"/>
          </p:nvPr>
        </p:nvSpPr>
        <p:spPr>
          <a:xfrm>
            <a:off x="323527" y="836712"/>
            <a:ext cx="7776863" cy="5400600"/>
          </a:xfrm>
        </p:spPr>
        <p:txBody>
          <a:bodyPr>
            <a:normAutofit/>
          </a:bodyPr>
          <a:lstStyle/>
          <a:p>
            <a:pPr algn="l"/>
            <a:endParaRPr lang="sk-SK" sz="2600" dirty="0" smtClean="0">
              <a:solidFill>
                <a:schemeClr val="tx1"/>
              </a:solidFill>
            </a:endParaRPr>
          </a:p>
          <a:p>
            <a:pPr algn="l"/>
            <a:endParaRPr lang="sk-SK" sz="2600" dirty="0" smtClean="0">
              <a:solidFill>
                <a:schemeClr val="tx1"/>
              </a:solidFill>
            </a:endParaRPr>
          </a:p>
          <a:p>
            <a:pPr algn="l"/>
            <a:endParaRPr lang="sk-SK" sz="2600" dirty="0">
              <a:solidFill>
                <a:schemeClr val="tx1"/>
              </a:solidFill>
            </a:endParaRPr>
          </a:p>
          <a:p>
            <a:pPr algn="l"/>
            <a:endParaRPr lang="sk-SK" sz="2600" dirty="0" smtClean="0">
              <a:solidFill>
                <a:schemeClr val="tx1"/>
              </a:solidFill>
            </a:endParaRPr>
          </a:p>
          <a:p>
            <a:pPr algn="ctr"/>
            <a:r>
              <a:rPr lang="sk-SK" sz="4400" b="1" dirty="0" smtClean="0">
                <a:solidFill>
                  <a:srgbClr val="FF0000"/>
                </a:solidFill>
              </a:rPr>
              <a:t>„TOTAL QUALITY APPROACH“</a:t>
            </a:r>
          </a:p>
          <a:p>
            <a:pPr algn="ctr"/>
            <a:endParaRPr lang="sk-SK" sz="3200" b="1" dirty="0" smtClean="0">
              <a:solidFill>
                <a:srgbClr val="FF0000"/>
              </a:solidFill>
            </a:endParaRPr>
          </a:p>
          <a:p>
            <a:pPr marL="285750" indent="-285750" algn="l">
              <a:buFont typeface="Wingdings" pitchFamily="2" charset="2"/>
              <a:buChar char="Ø"/>
            </a:pPr>
            <a:endParaRPr lang="sk-SK" sz="2600" dirty="0" smtClean="0">
              <a:solidFill>
                <a:schemeClr val="tx1"/>
              </a:solidFill>
            </a:endParaRPr>
          </a:p>
          <a:p>
            <a:pPr algn="ctr"/>
            <a:endParaRPr lang="sk-SK" sz="1800" b="1" dirty="0" smtClean="0">
              <a:solidFill>
                <a:schemeClr val="tx1"/>
              </a:solidFill>
            </a:endParaRPr>
          </a:p>
          <a:p>
            <a:pPr marL="285750" indent="-285750" algn="l">
              <a:buFont typeface="Wingdings" panose="05000000000000000000" pitchFamily="2" charset="2"/>
              <a:buChar char="q"/>
            </a:pPr>
            <a:endParaRPr lang="sk-SK" sz="1800" dirty="0"/>
          </a:p>
          <a:p>
            <a:pPr marL="285750" indent="-285750" algn="l">
              <a:buFont typeface="Wingdings" panose="05000000000000000000" pitchFamily="2" charset="2"/>
              <a:buChar char="q"/>
            </a:pPr>
            <a:endParaRPr lang="sk-SK" sz="1800" dirty="0" smtClean="0"/>
          </a:p>
          <a:p>
            <a:pPr marL="285750" indent="-285750" algn="l">
              <a:buFont typeface="Wingdings" panose="05000000000000000000" pitchFamily="2" charset="2"/>
              <a:buChar char="q"/>
            </a:pPr>
            <a:endParaRPr lang="sk-SK" sz="1800" dirty="0"/>
          </a:p>
        </p:txBody>
      </p:sp>
      <p:sp>
        <p:nvSpPr>
          <p:cNvPr id="13" name="Rectangle 8"/>
          <p:cNvSpPr>
            <a:spLocks noChangeArrowheads="1"/>
          </p:cNvSpPr>
          <p:nvPr/>
        </p:nvSpPr>
        <p:spPr bwMode="auto">
          <a:xfrm>
            <a:off x="3781425" y="4165799"/>
            <a:ext cx="4104730" cy="409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sk-SK" altLang="sk-SK" sz="2000" b="1" i="1" dirty="0" err="1" smtClean="0"/>
              <a:t>Eliot</a:t>
            </a:r>
            <a:r>
              <a:rPr lang="sk-SK" altLang="sk-SK" sz="2000" b="1" i="1" dirty="0" smtClean="0"/>
              <a:t> </a:t>
            </a:r>
            <a:r>
              <a:rPr lang="sk-SK" altLang="sk-SK" sz="2000" b="1" i="1" dirty="0" err="1" smtClean="0"/>
              <a:t>Stern</a:t>
            </a:r>
            <a:endParaRPr lang="en-US" altLang="sk-SK" sz="2000" b="1" i="1" dirty="0"/>
          </a:p>
        </p:txBody>
      </p:sp>
    </p:spTree>
    <p:extLst>
      <p:ext uri="{BB962C8B-B14F-4D97-AF65-F5344CB8AC3E}">
        <p14:creationId xmlns:p14="http://schemas.microsoft.com/office/powerpoint/2010/main" val="1513970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323528" y="188640"/>
            <a:ext cx="7776861" cy="576064"/>
          </a:xfrm>
        </p:spPr>
        <p:txBody>
          <a:bodyPr>
            <a:normAutofit/>
          </a:bodyPr>
          <a:lstStyle/>
          <a:p>
            <a:pPr algn="l"/>
            <a:r>
              <a:rPr lang="sk-SK" b="1" dirty="0" smtClean="0"/>
              <a:t> Čo je to hodnotenie? </a:t>
            </a:r>
            <a:endParaRPr lang="sk-SK" b="1" dirty="0"/>
          </a:p>
        </p:txBody>
      </p:sp>
      <p:pic>
        <p:nvPicPr>
          <p:cNvPr id="4" name="Obrázok 3"/>
          <p:cNvPicPr/>
          <p:nvPr/>
        </p:nvPicPr>
        <p:blipFill>
          <a:blip r:embed="rId3">
            <a:duotone>
              <a:srgbClr val="4F81BD">
                <a:shade val="45000"/>
                <a:satMod val="135000"/>
              </a:srgb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4700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5190934" y="2934449"/>
            <a:ext cx="6862523" cy="104360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Obrázok 4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8244406" y="115702"/>
            <a:ext cx="899593" cy="1009042"/>
          </a:xfrm>
          <a:prstGeom prst="rect">
            <a:avLst/>
          </a:prstGeom>
        </p:spPr>
      </p:pic>
      <p:pic>
        <p:nvPicPr>
          <p:cNvPr id="6" name="Picture 3" descr="C:\Users\pdanko\Desktop\Logo EÚ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6404361"/>
            <a:ext cx="522790" cy="4397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Obrázok 6" descr="OPTP_logo_COLOR small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1692" y="6356961"/>
            <a:ext cx="1090027" cy="464509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9" name="Rovná spojnica 8"/>
          <p:cNvCxnSpPr/>
          <p:nvPr/>
        </p:nvCxnSpPr>
        <p:spPr>
          <a:xfrm>
            <a:off x="323528" y="764704"/>
            <a:ext cx="7776863" cy="0"/>
          </a:xfrm>
          <a:prstGeom prst="line">
            <a:avLst/>
          </a:prstGeom>
          <a:ln w="25400"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ovná spojnica 10"/>
          <p:cNvCxnSpPr/>
          <p:nvPr/>
        </p:nvCxnSpPr>
        <p:spPr>
          <a:xfrm>
            <a:off x="323527" y="6343929"/>
            <a:ext cx="7776863" cy="0"/>
          </a:xfrm>
          <a:prstGeom prst="line">
            <a:avLst/>
          </a:prstGeom>
          <a:ln w="25400"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BlokTextu 11"/>
          <p:cNvSpPr txBox="1"/>
          <p:nvPr/>
        </p:nvSpPr>
        <p:spPr>
          <a:xfrm>
            <a:off x="3635896" y="6418800"/>
            <a:ext cx="446449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sk-SK" sz="1000" dirty="0" smtClean="0"/>
              <a:t>Školenie je </a:t>
            </a:r>
            <a:r>
              <a:rPr lang="sk-SK" sz="1000" dirty="0"/>
              <a:t>spolufinancované </a:t>
            </a:r>
            <a:r>
              <a:rPr lang="sk-SK" sz="1000" dirty="0" smtClean="0"/>
              <a:t>z Európskeho fondu regionálneho rozvoja.</a:t>
            </a:r>
            <a:endParaRPr lang="sk-SK" sz="1000" dirty="0"/>
          </a:p>
        </p:txBody>
      </p:sp>
      <p:sp>
        <p:nvSpPr>
          <p:cNvPr id="17" name="Podnadpis 1"/>
          <p:cNvSpPr>
            <a:spLocks noGrp="1"/>
          </p:cNvSpPr>
          <p:nvPr>
            <p:ph type="subTitle" idx="1"/>
          </p:nvPr>
        </p:nvSpPr>
        <p:spPr>
          <a:xfrm>
            <a:off x="323527" y="836712"/>
            <a:ext cx="7776863" cy="5400600"/>
          </a:xfrm>
        </p:spPr>
        <p:txBody>
          <a:bodyPr>
            <a:normAutofit/>
          </a:bodyPr>
          <a:lstStyle/>
          <a:p>
            <a:pPr algn="l"/>
            <a:endParaRPr lang="sk-SK" sz="2600" dirty="0" smtClean="0">
              <a:solidFill>
                <a:schemeClr val="tx1"/>
              </a:solidFill>
            </a:endParaRPr>
          </a:p>
          <a:p>
            <a:pPr marL="285750" indent="-285750" algn="l">
              <a:buFont typeface="Wingdings" pitchFamily="2" charset="2"/>
              <a:buChar char="Ø"/>
            </a:pPr>
            <a:r>
              <a:rPr lang="sk-SK" sz="2600" dirty="0" smtClean="0">
                <a:solidFill>
                  <a:schemeClr val="tx1"/>
                </a:solidFill>
              </a:rPr>
              <a:t>je to riadený a systematický proces </a:t>
            </a:r>
          </a:p>
          <a:p>
            <a:pPr marL="285750" indent="-285750" algn="l">
              <a:buFont typeface="Wingdings" pitchFamily="2" charset="2"/>
              <a:buChar char="Ø"/>
            </a:pPr>
            <a:r>
              <a:rPr lang="sk-SK" sz="2600" dirty="0">
                <a:solidFill>
                  <a:schemeClr val="tx1"/>
                </a:solidFill>
              </a:rPr>
              <a:t>k</a:t>
            </a:r>
            <a:r>
              <a:rPr lang="sk-SK" sz="2600" dirty="0" smtClean="0">
                <a:solidFill>
                  <a:schemeClr val="tx1"/>
                </a:solidFill>
              </a:rPr>
              <a:t>onečným cieľom je stanoviť hodnotu/prínos  </a:t>
            </a:r>
          </a:p>
          <a:p>
            <a:pPr marL="285750" indent="-285750" algn="l">
              <a:buFont typeface="Wingdings" pitchFamily="2" charset="2"/>
              <a:buChar char="Ø"/>
            </a:pPr>
            <a:r>
              <a:rPr lang="sk-SK" sz="2600" dirty="0">
                <a:solidFill>
                  <a:schemeClr val="tx1"/>
                </a:solidFill>
              </a:rPr>
              <a:t>má </a:t>
            </a:r>
            <a:r>
              <a:rPr lang="sk-SK" sz="2600" dirty="0" smtClean="0">
                <a:solidFill>
                  <a:schemeClr val="tx1"/>
                </a:solidFill>
              </a:rPr>
              <a:t>konkrétny účel/využitie </a:t>
            </a:r>
            <a:endParaRPr lang="sk-SK" sz="2600" dirty="0">
              <a:solidFill>
                <a:schemeClr val="tx1"/>
              </a:solidFill>
            </a:endParaRPr>
          </a:p>
          <a:p>
            <a:pPr marL="285750" indent="-285750" algn="l">
              <a:buFont typeface="Wingdings" pitchFamily="2" charset="2"/>
              <a:buChar char="Ø"/>
            </a:pPr>
            <a:r>
              <a:rPr lang="sk-SK" sz="2600" dirty="0">
                <a:solidFill>
                  <a:schemeClr val="tx1"/>
                </a:solidFill>
              </a:rPr>
              <a:t>rešpektuje princípy a pravidlá </a:t>
            </a:r>
            <a:r>
              <a:rPr lang="sk-SK" sz="2600" dirty="0" smtClean="0">
                <a:solidFill>
                  <a:schemeClr val="tx1"/>
                </a:solidFill>
              </a:rPr>
              <a:t>hodnotenia/skúmania</a:t>
            </a:r>
          </a:p>
          <a:p>
            <a:pPr marL="285750" indent="-285750" algn="l">
              <a:buFont typeface="Wingdings" pitchFamily="2" charset="2"/>
              <a:buChar char="Ø"/>
            </a:pPr>
            <a:r>
              <a:rPr lang="sk-SK" sz="2600" dirty="0" smtClean="0">
                <a:solidFill>
                  <a:schemeClr val="tx1"/>
                </a:solidFill>
              </a:rPr>
              <a:t>nemá vopred určenú formu, metódy a postupy  </a:t>
            </a:r>
            <a:endParaRPr lang="sk-SK" sz="2600" dirty="0">
              <a:solidFill>
                <a:schemeClr val="tx1"/>
              </a:solidFill>
            </a:endParaRPr>
          </a:p>
          <a:p>
            <a:pPr marL="285750" indent="-285750" algn="l">
              <a:buFont typeface="Wingdings" pitchFamily="2" charset="2"/>
              <a:buChar char="Ø"/>
            </a:pPr>
            <a:r>
              <a:rPr lang="sk-SK" sz="2600" dirty="0" smtClean="0">
                <a:solidFill>
                  <a:schemeClr val="tx1"/>
                </a:solidFill>
              </a:rPr>
              <a:t>má jasne stanovený začiatok a koniec</a:t>
            </a:r>
          </a:p>
          <a:p>
            <a:pPr marL="285750" indent="-285750" algn="l">
              <a:buFont typeface="Wingdings" pitchFamily="2" charset="2"/>
              <a:buChar char="Ø"/>
            </a:pPr>
            <a:r>
              <a:rPr lang="sk-SK" sz="2600" dirty="0" smtClean="0">
                <a:solidFill>
                  <a:schemeClr val="tx1"/>
                </a:solidFill>
              </a:rPr>
              <a:t>je (prirodzenou) súčasťou verejných politík</a:t>
            </a:r>
          </a:p>
          <a:p>
            <a:pPr marL="285750" indent="-285750" algn="l">
              <a:buFont typeface="Wingdings" pitchFamily="2" charset="2"/>
              <a:buChar char="Ø"/>
            </a:pPr>
            <a:r>
              <a:rPr lang="sk-SK" sz="2600" dirty="0">
                <a:solidFill>
                  <a:schemeClr val="tx1"/>
                </a:solidFill>
              </a:rPr>
              <a:t>p</a:t>
            </a:r>
            <a:r>
              <a:rPr lang="sk-SK" sz="2600" dirty="0" smtClean="0">
                <a:solidFill>
                  <a:schemeClr val="tx1"/>
                </a:solidFill>
              </a:rPr>
              <a:t>oskytuje potrebné informácie/poznatky</a:t>
            </a:r>
          </a:p>
          <a:p>
            <a:pPr marL="285750" indent="-285750" algn="l">
              <a:buFont typeface="Wingdings" pitchFamily="2" charset="2"/>
              <a:buChar char="Ø"/>
            </a:pPr>
            <a:r>
              <a:rPr lang="sk-SK" sz="2600" dirty="0" smtClean="0">
                <a:solidFill>
                  <a:schemeClr val="tx1"/>
                </a:solidFill>
              </a:rPr>
              <a:t>prispieva k pozitívnym zmenám </a:t>
            </a:r>
          </a:p>
          <a:p>
            <a:pPr marL="285750" indent="-285750" algn="l">
              <a:buFont typeface="Wingdings" pitchFamily="2" charset="2"/>
              <a:buChar char="Ø"/>
            </a:pPr>
            <a:r>
              <a:rPr lang="sk-SK" sz="2600" dirty="0" smtClean="0">
                <a:solidFill>
                  <a:schemeClr val="tx1"/>
                </a:solidFill>
              </a:rPr>
              <a:t>„</a:t>
            </a:r>
            <a:r>
              <a:rPr lang="sk-SK" sz="2600" dirty="0" err="1" smtClean="0">
                <a:solidFill>
                  <a:schemeClr val="tx1"/>
                </a:solidFill>
              </a:rPr>
              <a:t>doing</a:t>
            </a:r>
            <a:r>
              <a:rPr lang="sk-SK" sz="2600" dirty="0" smtClean="0">
                <a:solidFill>
                  <a:schemeClr val="tx1"/>
                </a:solidFill>
              </a:rPr>
              <a:t> </a:t>
            </a:r>
            <a:r>
              <a:rPr lang="sk-SK" sz="2600" dirty="0" err="1" smtClean="0">
                <a:solidFill>
                  <a:schemeClr val="tx1"/>
                </a:solidFill>
              </a:rPr>
              <a:t>the</a:t>
            </a:r>
            <a:r>
              <a:rPr lang="sk-SK" sz="2600" dirty="0" smtClean="0">
                <a:solidFill>
                  <a:schemeClr val="tx1"/>
                </a:solidFill>
              </a:rPr>
              <a:t> </a:t>
            </a:r>
            <a:r>
              <a:rPr lang="sk-SK" sz="2600" dirty="0" err="1" smtClean="0">
                <a:solidFill>
                  <a:schemeClr val="tx1"/>
                </a:solidFill>
              </a:rPr>
              <a:t>best</a:t>
            </a:r>
            <a:r>
              <a:rPr lang="sk-SK" sz="2600" dirty="0" smtClean="0">
                <a:solidFill>
                  <a:schemeClr val="tx1"/>
                </a:solidFill>
              </a:rPr>
              <a:t> in </a:t>
            </a:r>
            <a:r>
              <a:rPr lang="sk-SK" sz="2600" dirty="0" err="1" smtClean="0">
                <a:solidFill>
                  <a:schemeClr val="tx1"/>
                </a:solidFill>
              </a:rPr>
              <a:t>imperfect</a:t>
            </a:r>
            <a:r>
              <a:rPr lang="sk-SK" sz="2600" dirty="0" smtClean="0">
                <a:solidFill>
                  <a:schemeClr val="tx1"/>
                </a:solidFill>
              </a:rPr>
              <a:t> </a:t>
            </a:r>
            <a:r>
              <a:rPr lang="sk-SK" sz="2600" dirty="0" err="1" smtClean="0">
                <a:solidFill>
                  <a:schemeClr val="tx1"/>
                </a:solidFill>
              </a:rPr>
              <a:t>world</a:t>
            </a:r>
            <a:r>
              <a:rPr lang="sk-SK" sz="2600" dirty="0" smtClean="0">
                <a:solidFill>
                  <a:schemeClr val="tx1"/>
                </a:solidFill>
              </a:rPr>
              <a:t>“</a:t>
            </a:r>
          </a:p>
          <a:p>
            <a:pPr marL="285750" indent="-285750" algn="l">
              <a:buFont typeface="Wingdings" pitchFamily="2" charset="2"/>
              <a:buChar char="Ø"/>
            </a:pPr>
            <a:endParaRPr lang="sk-SK" sz="2600" dirty="0" smtClean="0">
              <a:solidFill>
                <a:schemeClr val="tx1"/>
              </a:solidFill>
            </a:endParaRPr>
          </a:p>
          <a:p>
            <a:pPr marL="285750" indent="-285750" algn="l">
              <a:buFont typeface="Wingdings" pitchFamily="2" charset="2"/>
              <a:buChar char="Ø"/>
            </a:pPr>
            <a:endParaRPr lang="sk-SK" sz="2600" dirty="0" smtClean="0">
              <a:solidFill>
                <a:schemeClr val="tx1"/>
              </a:solidFill>
            </a:endParaRPr>
          </a:p>
          <a:p>
            <a:pPr algn="ctr"/>
            <a:endParaRPr lang="sk-SK" sz="1800" b="1" dirty="0" smtClean="0">
              <a:solidFill>
                <a:schemeClr val="tx1"/>
              </a:solidFill>
            </a:endParaRPr>
          </a:p>
          <a:p>
            <a:pPr marL="285750" indent="-285750" algn="l">
              <a:buFont typeface="Wingdings" panose="05000000000000000000" pitchFamily="2" charset="2"/>
              <a:buChar char="q"/>
            </a:pPr>
            <a:endParaRPr lang="sk-SK" sz="1800" dirty="0"/>
          </a:p>
          <a:p>
            <a:pPr marL="285750" indent="-285750" algn="l">
              <a:buFont typeface="Wingdings" panose="05000000000000000000" pitchFamily="2" charset="2"/>
              <a:buChar char="q"/>
            </a:pPr>
            <a:endParaRPr lang="sk-SK" sz="1800" dirty="0" smtClean="0"/>
          </a:p>
          <a:p>
            <a:pPr marL="285750" indent="-285750" algn="l">
              <a:buFont typeface="Wingdings" panose="05000000000000000000" pitchFamily="2" charset="2"/>
              <a:buChar char="q"/>
            </a:pPr>
            <a:endParaRPr lang="sk-SK" sz="1800" dirty="0"/>
          </a:p>
        </p:txBody>
      </p:sp>
    </p:spTree>
    <p:extLst>
      <p:ext uri="{BB962C8B-B14F-4D97-AF65-F5344CB8AC3E}">
        <p14:creationId xmlns:p14="http://schemas.microsoft.com/office/powerpoint/2010/main" val="41934724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1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1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1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1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0"/>
                            </p:stCondLst>
                            <p:childTnLst>
                              <p:par>
                                <p:cTn id="3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1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1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6000"/>
                            </p:stCondLst>
                            <p:childTnLst>
                              <p:par>
                                <p:cTn id="3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1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1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7000"/>
                            </p:stCondLst>
                            <p:childTnLst>
                              <p:par>
                                <p:cTn id="4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8000"/>
                            </p:stCondLst>
                            <p:childTnLst>
                              <p:par>
                                <p:cTn id="4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9000"/>
                            </p:stCondLst>
                            <p:childTnLst>
                              <p:par>
                                <p:cTn id="5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1000" fill="hold"/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1000" fill="hold"/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Oval 24"/>
          <p:cNvSpPr/>
          <p:nvPr/>
        </p:nvSpPr>
        <p:spPr>
          <a:xfrm rot="10800000">
            <a:off x="3191036" y="4084647"/>
            <a:ext cx="2371725" cy="1685129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/>
              <a:t>Rozpočtové obmedzenia</a:t>
            </a:r>
            <a:endParaRPr lang="sk-SK" dirty="0"/>
          </a:p>
        </p:txBody>
      </p:sp>
      <p:sp>
        <p:nvSpPr>
          <p:cNvPr id="24" name="Oval 23"/>
          <p:cNvSpPr/>
          <p:nvPr/>
        </p:nvSpPr>
        <p:spPr>
          <a:xfrm rot="14936630">
            <a:off x="1533208" y="3046722"/>
            <a:ext cx="2371725" cy="1685129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/>
              <a:t>Verejná správa</a:t>
            </a:r>
            <a:endParaRPr lang="sk-SK" dirty="0"/>
          </a:p>
        </p:txBody>
      </p:sp>
      <p:sp>
        <p:nvSpPr>
          <p:cNvPr id="23" name="Oval 22"/>
          <p:cNvSpPr/>
          <p:nvPr/>
        </p:nvSpPr>
        <p:spPr>
          <a:xfrm rot="6483861">
            <a:off x="4659863" y="3046722"/>
            <a:ext cx="2371725" cy="1685129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/>
              <a:t>Ekonomická situácia</a:t>
            </a:r>
            <a:endParaRPr lang="sk-SK" dirty="0"/>
          </a:p>
        </p:txBody>
      </p:sp>
      <p:sp>
        <p:nvSpPr>
          <p:cNvPr id="22" name="Oval 21"/>
          <p:cNvSpPr/>
          <p:nvPr/>
        </p:nvSpPr>
        <p:spPr>
          <a:xfrm rot="1478452">
            <a:off x="3859052" y="1141311"/>
            <a:ext cx="2371725" cy="1685129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/>
              <a:t>Politické vplyvy</a:t>
            </a:r>
            <a:endParaRPr lang="sk-SK" dirty="0"/>
          </a:p>
        </p:txBody>
      </p:sp>
      <p:sp>
        <p:nvSpPr>
          <p:cNvPr id="14" name="Oval 13"/>
          <p:cNvSpPr/>
          <p:nvPr/>
        </p:nvSpPr>
        <p:spPr>
          <a:xfrm rot="20041533">
            <a:off x="1755939" y="1214355"/>
            <a:ext cx="2371725" cy="1685129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/>
              <a:t>Legislatíva</a:t>
            </a:r>
            <a:endParaRPr lang="sk-SK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323528" y="188640"/>
            <a:ext cx="7776861" cy="576064"/>
          </a:xfrm>
        </p:spPr>
        <p:txBody>
          <a:bodyPr>
            <a:normAutofit/>
          </a:bodyPr>
          <a:lstStyle/>
          <a:p>
            <a:pPr algn="l"/>
            <a:r>
              <a:rPr lang="sk-SK" b="1" dirty="0" smtClean="0"/>
              <a:t> V akom prostredí sa hodnotenie vykonáva </a:t>
            </a:r>
            <a:endParaRPr lang="sk-SK" b="1" dirty="0"/>
          </a:p>
        </p:txBody>
      </p:sp>
      <p:pic>
        <p:nvPicPr>
          <p:cNvPr id="4" name="Obrázok 3"/>
          <p:cNvPicPr/>
          <p:nvPr/>
        </p:nvPicPr>
        <p:blipFill>
          <a:blip r:embed="rId3">
            <a:duotone>
              <a:srgbClr val="4F81BD">
                <a:shade val="45000"/>
                <a:satMod val="135000"/>
              </a:srgb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4700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5190934" y="2934449"/>
            <a:ext cx="6862523" cy="104360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Obrázok 4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8244406" y="115702"/>
            <a:ext cx="899593" cy="1009042"/>
          </a:xfrm>
          <a:prstGeom prst="rect">
            <a:avLst/>
          </a:prstGeom>
        </p:spPr>
      </p:pic>
      <p:pic>
        <p:nvPicPr>
          <p:cNvPr id="6" name="Picture 3" descr="C:\Users\pdanko\Desktop\Logo EÚ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6404361"/>
            <a:ext cx="522790" cy="4397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Obrázok 6" descr="OPTP_logo_COLOR small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1692" y="6356961"/>
            <a:ext cx="1090027" cy="464509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9" name="Rovná spojnica 8"/>
          <p:cNvCxnSpPr/>
          <p:nvPr/>
        </p:nvCxnSpPr>
        <p:spPr>
          <a:xfrm>
            <a:off x="323528" y="764704"/>
            <a:ext cx="7776863" cy="0"/>
          </a:xfrm>
          <a:prstGeom prst="line">
            <a:avLst/>
          </a:prstGeom>
          <a:ln w="25400"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ovná spojnica 10"/>
          <p:cNvCxnSpPr/>
          <p:nvPr/>
        </p:nvCxnSpPr>
        <p:spPr>
          <a:xfrm>
            <a:off x="323527" y="6343929"/>
            <a:ext cx="7776863" cy="0"/>
          </a:xfrm>
          <a:prstGeom prst="line">
            <a:avLst/>
          </a:prstGeom>
          <a:ln w="25400"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BlokTextu 11"/>
          <p:cNvSpPr txBox="1"/>
          <p:nvPr/>
        </p:nvSpPr>
        <p:spPr>
          <a:xfrm>
            <a:off x="3635896" y="6418800"/>
            <a:ext cx="446449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sk-SK" sz="1000" dirty="0" smtClean="0"/>
              <a:t>Školenie je </a:t>
            </a:r>
            <a:r>
              <a:rPr lang="sk-SK" sz="1000" dirty="0"/>
              <a:t>spolufinancované </a:t>
            </a:r>
            <a:r>
              <a:rPr lang="sk-SK" sz="1000" dirty="0" smtClean="0"/>
              <a:t>z Európskeho fondu regionálneho rozvoja.</a:t>
            </a:r>
            <a:endParaRPr lang="sk-SK" sz="1000" dirty="0"/>
          </a:p>
        </p:txBody>
      </p:sp>
      <p:sp>
        <p:nvSpPr>
          <p:cNvPr id="13" name="Hexagon 12"/>
          <p:cNvSpPr/>
          <p:nvPr/>
        </p:nvSpPr>
        <p:spPr>
          <a:xfrm>
            <a:off x="3645222" y="2809875"/>
            <a:ext cx="1041078" cy="904875"/>
          </a:xfrm>
          <a:prstGeom prst="hexagon">
            <a:avLst/>
          </a:prstGeom>
          <a:solidFill>
            <a:srgbClr val="FF33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/>
              <a:t>M&amp;H</a:t>
            </a:r>
            <a:endParaRPr lang="sk-SK" dirty="0"/>
          </a:p>
        </p:txBody>
      </p:sp>
      <p:sp>
        <p:nvSpPr>
          <p:cNvPr id="15" name="Hexagon 14"/>
          <p:cNvSpPr/>
          <p:nvPr/>
        </p:nvSpPr>
        <p:spPr>
          <a:xfrm>
            <a:off x="3645222" y="1809750"/>
            <a:ext cx="1041078" cy="904875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1200" dirty="0" smtClean="0"/>
              <a:t>Rozhod-nutie </a:t>
            </a:r>
            <a:endParaRPr lang="sk-SK" sz="1200" dirty="0"/>
          </a:p>
        </p:txBody>
      </p:sp>
      <p:sp>
        <p:nvSpPr>
          <p:cNvPr id="16" name="Hexagon 15"/>
          <p:cNvSpPr/>
          <p:nvPr/>
        </p:nvSpPr>
        <p:spPr>
          <a:xfrm>
            <a:off x="4524375" y="2357437"/>
            <a:ext cx="1041078" cy="904875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1200" dirty="0" smtClean="0"/>
              <a:t>Fin. zdroje </a:t>
            </a:r>
            <a:endParaRPr lang="sk-SK" sz="1200" dirty="0"/>
          </a:p>
        </p:txBody>
      </p:sp>
      <p:sp>
        <p:nvSpPr>
          <p:cNvPr id="18" name="Hexagon 17"/>
          <p:cNvSpPr/>
          <p:nvPr/>
        </p:nvSpPr>
        <p:spPr>
          <a:xfrm>
            <a:off x="4524375" y="3333748"/>
            <a:ext cx="1041078" cy="904875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1200" dirty="0" smtClean="0"/>
              <a:t>Príprava</a:t>
            </a:r>
            <a:endParaRPr lang="sk-SK" sz="1200" dirty="0"/>
          </a:p>
        </p:txBody>
      </p:sp>
      <p:sp>
        <p:nvSpPr>
          <p:cNvPr id="19" name="Hexagon 18"/>
          <p:cNvSpPr/>
          <p:nvPr/>
        </p:nvSpPr>
        <p:spPr>
          <a:xfrm>
            <a:off x="2756544" y="2281237"/>
            <a:ext cx="1041078" cy="904875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1200" dirty="0" smtClean="0"/>
              <a:t>Kontrola / audit</a:t>
            </a:r>
            <a:endParaRPr lang="sk-SK" sz="1200" dirty="0"/>
          </a:p>
        </p:txBody>
      </p:sp>
      <p:sp>
        <p:nvSpPr>
          <p:cNvPr id="20" name="Hexagon 19"/>
          <p:cNvSpPr/>
          <p:nvPr/>
        </p:nvSpPr>
        <p:spPr>
          <a:xfrm>
            <a:off x="2756544" y="3262312"/>
            <a:ext cx="1041078" cy="904875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1200" dirty="0" smtClean="0"/>
              <a:t>Reali-zácia</a:t>
            </a:r>
            <a:endParaRPr lang="sk-SK" sz="1200" dirty="0"/>
          </a:p>
        </p:txBody>
      </p:sp>
      <p:sp>
        <p:nvSpPr>
          <p:cNvPr id="21" name="Hexagon 20"/>
          <p:cNvSpPr/>
          <p:nvPr/>
        </p:nvSpPr>
        <p:spPr>
          <a:xfrm>
            <a:off x="3635896" y="3786186"/>
            <a:ext cx="1041078" cy="904875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1200" dirty="0" smtClean="0"/>
              <a:t>Riade-nie</a:t>
            </a:r>
            <a:endParaRPr lang="sk-SK" dirty="0"/>
          </a:p>
        </p:txBody>
      </p:sp>
      <p:sp>
        <p:nvSpPr>
          <p:cNvPr id="26" name="Hexagon 25"/>
          <p:cNvSpPr/>
          <p:nvPr/>
        </p:nvSpPr>
        <p:spPr>
          <a:xfrm>
            <a:off x="323526" y="5317339"/>
            <a:ext cx="1728193" cy="645312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1400" dirty="0" smtClean="0"/>
              <a:t>Verejná politika </a:t>
            </a:r>
            <a:endParaRPr lang="sk-SK" sz="1400" dirty="0"/>
          </a:p>
        </p:txBody>
      </p:sp>
    </p:spTree>
    <p:extLst>
      <p:ext uri="{BB962C8B-B14F-4D97-AF65-F5344CB8AC3E}">
        <p14:creationId xmlns:p14="http://schemas.microsoft.com/office/powerpoint/2010/main" val="1327459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323528" y="188640"/>
            <a:ext cx="7776861" cy="576064"/>
          </a:xfrm>
        </p:spPr>
        <p:txBody>
          <a:bodyPr>
            <a:normAutofit/>
          </a:bodyPr>
          <a:lstStyle/>
          <a:p>
            <a:pPr algn="l"/>
            <a:r>
              <a:rPr lang="sk-SK" b="1" dirty="0" smtClean="0"/>
              <a:t> Verejná politika</a:t>
            </a:r>
            <a:endParaRPr lang="sk-SK" b="1" dirty="0"/>
          </a:p>
        </p:txBody>
      </p:sp>
      <p:pic>
        <p:nvPicPr>
          <p:cNvPr id="4" name="Obrázok 3"/>
          <p:cNvPicPr/>
          <p:nvPr/>
        </p:nvPicPr>
        <p:blipFill>
          <a:blip r:embed="rId3">
            <a:duotone>
              <a:srgbClr val="4F81BD">
                <a:shade val="45000"/>
                <a:satMod val="135000"/>
              </a:srgb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4700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5190934" y="2934449"/>
            <a:ext cx="6862523" cy="104360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Obrázok 4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8244406" y="115702"/>
            <a:ext cx="899593" cy="1009042"/>
          </a:xfrm>
          <a:prstGeom prst="rect">
            <a:avLst/>
          </a:prstGeom>
        </p:spPr>
      </p:pic>
      <p:pic>
        <p:nvPicPr>
          <p:cNvPr id="6" name="Picture 3" descr="C:\Users\pdanko\Desktop\Logo EÚ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6404361"/>
            <a:ext cx="522790" cy="4397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Obrázok 6" descr="OPTP_logo_COLOR small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1692" y="6356961"/>
            <a:ext cx="1090027" cy="464509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9" name="Rovná spojnica 8"/>
          <p:cNvCxnSpPr/>
          <p:nvPr/>
        </p:nvCxnSpPr>
        <p:spPr>
          <a:xfrm>
            <a:off x="323528" y="764704"/>
            <a:ext cx="7776863" cy="0"/>
          </a:xfrm>
          <a:prstGeom prst="line">
            <a:avLst/>
          </a:prstGeom>
          <a:ln w="25400"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ovná spojnica 10"/>
          <p:cNvCxnSpPr/>
          <p:nvPr/>
        </p:nvCxnSpPr>
        <p:spPr>
          <a:xfrm>
            <a:off x="323527" y="6343929"/>
            <a:ext cx="7776863" cy="0"/>
          </a:xfrm>
          <a:prstGeom prst="line">
            <a:avLst/>
          </a:prstGeom>
          <a:ln w="25400"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BlokTextu 11"/>
          <p:cNvSpPr txBox="1"/>
          <p:nvPr/>
        </p:nvSpPr>
        <p:spPr>
          <a:xfrm>
            <a:off x="3635896" y="6418800"/>
            <a:ext cx="446449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sk-SK" sz="1000" dirty="0" smtClean="0"/>
              <a:t>Školenie je </a:t>
            </a:r>
            <a:r>
              <a:rPr lang="sk-SK" sz="1000" dirty="0"/>
              <a:t>spolufinancované </a:t>
            </a:r>
            <a:r>
              <a:rPr lang="sk-SK" sz="1000" dirty="0" smtClean="0"/>
              <a:t>z Európskeho fondu regionálneho rozvoja.</a:t>
            </a:r>
            <a:endParaRPr lang="sk-SK" sz="1000" dirty="0"/>
          </a:p>
        </p:txBody>
      </p:sp>
      <p:sp>
        <p:nvSpPr>
          <p:cNvPr id="17" name="Podnadpis 1"/>
          <p:cNvSpPr>
            <a:spLocks noGrp="1"/>
          </p:cNvSpPr>
          <p:nvPr>
            <p:ph type="subTitle" idx="1"/>
          </p:nvPr>
        </p:nvSpPr>
        <p:spPr>
          <a:xfrm>
            <a:off x="323527" y="836712"/>
            <a:ext cx="7776863" cy="5400600"/>
          </a:xfrm>
        </p:spPr>
        <p:txBody>
          <a:bodyPr>
            <a:normAutofit/>
          </a:bodyPr>
          <a:lstStyle/>
          <a:p>
            <a:pPr algn="l"/>
            <a:endParaRPr lang="sk-SK" sz="2600" dirty="0" smtClean="0">
              <a:solidFill>
                <a:schemeClr val="tx1"/>
              </a:solidFill>
            </a:endParaRPr>
          </a:p>
          <a:p>
            <a:pPr marL="285750" indent="-285750" algn="l">
              <a:buFont typeface="Wingdings" pitchFamily="2" charset="2"/>
              <a:buChar char="Ø"/>
            </a:pPr>
            <a:r>
              <a:rPr lang="sk-SK" sz="2600" dirty="0">
                <a:solidFill>
                  <a:schemeClr val="tx1"/>
                </a:solidFill>
              </a:rPr>
              <a:t>v</a:t>
            </a:r>
            <a:r>
              <a:rPr lang="sk-SK" sz="2600" dirty="0" smtClean="0">
                <a:solidFill>
                  <a:schemeClr val="tx1"/>
                </a:solidFill>
              </a:rPr>
              <a:t>erejná politika je súbor cielených a konzistentných aktivít na riešenie identifikovaného problému/na poskytnutie potrebnej služby</a:t>
            </a:r>
          </a:p>
          <a:p>
            <a:pPr marL="285750" indent="-285750" algn="l">
              <a:buFont typeface="Wingdings" pitchFamily="2" charset="2"/>
              <a:buChar char="Ø"/>
            </a:pPr>
            <a:r>
              <a:rPr lang="sk-SK" sz="2600" dirty="0" smtClean="0">
                <a:solidFill>
                  <a:schemeClr val="tx1"/>
                </a:solidFill>
              </a:rPr>
              <a:t>je založená vždy na optimistickom predpoklade, že s verejnými zdrojmi dokážu verejné inštitúcie dosiahnuť pozitívnu/želanú zmenu</a:t>
            </a:r>
          </a:p>
          <a:p>
            <a:pPr marL="285750" indent="-285750" algn="l">
              <a:buFont typeface="Wingdings" pitchFamily="2" charset="2"/>
              <a:buChar char="Ø"/>
            </a:pPr>
            <a:r>
              <a:rPr lang="sk-SK" sz="2600" dirty="0" smtClean="0">
                <a:solidFill>
                  <a:schemeClr val="tx1"/>
                </a:solidFill>
              </a:rPr>
              <a:t>na to, aby verejná politika fungovala musí definovať:</a:t>
            </a:r>
          </a:p>
          <a:p>
            <a:pPr marL="800100" lvl="1" indent="-342900" algn="l">
              <a:buFont typeface="Wingdings" panose="05000000000000000000" pitchFamily="2" charset="2"/>
              <a:buChar char="§"/>
            </a:pPr>
            <a:r>
              <a:rPr lang="sk-SK" sz="2000" dirty="0">
                <a:solidFill>
                  <a:schemeClr val="tx1"/>
                </a:solidFill>
              </a:rPr>
              <a:t>t</a:t>
            </a:r>
            <a:r>
              <a:rPr lang="sk-SK" sz="2000" dirty="0" smtClean="0">
                <a:solidFill>
                  <a:schemeClr val="tx1"/>
                </a:solidFill>
              </a:rPr>
              <a:t>eóriu zmeny</a:t>
            </a:r>
          </a:p>
          <a:p>
            <a:pPr marL="800100" lvl="1" indent="-342900" algn="l">
              <a:buFont typeface="Wingdings" panose="05000000000000000000" pitchFamily="2" charset="2"/>
              <a:buChar char="§"/>
            </a:pPr>
            <a:r>
              <a:rPr lang="sk-SK" sz="2000" dirty="0">
                <a:solidFill>
                  <a:schemeClr val="tx1"/>
                </a:solidFill>
              </a:rPr>
              <a:t>t</a:t>
            </a:r>
            <a:r>
              <a:rPr lang="sk-SK" sz="2000" dirty="0" smtClean="0">
                <a:solidFill>
                  <a:schemeClr val="tx1"/>
                </a:solidFill>
              </a:rPr>
              <a:t>eóriu využiteľnosti </a:t>
            </a:r>
          </a:p>
          <a:p>
            <a:pPr marL="800100" lvl="1" indent="-342900" algn="l">
              <a:buFont typeface="Wingdings" panose="05000000000000000000" pitchFamily="2" charset="2"/>
              <a:buChar char="§"/>
            </a:pPr>
            <a:r>
              <a:rPr lang="sk-SK" sz="2000" dirty="0">
                <a:solidFill>
                  <a:schemeClr val="tx1"/>
                </a:solidFill>
              </a:rPr>
              <a:t>t</a:t>
            </a:r>
            <a:r>
              <a:rPr lang="sk-SK" sz="2000" dirty="0" smtClean="0">
                <a:solidFill>
                  <a:schemeClr val="tx1"/>
                </a:solidFill>
              </a:rPr>
              <a:t>eóriu implementácie </a:t>
            </a:r>
          </a:p>
          <a:p>
            <a:pPr marL="285750" indent="-285750" algn="l">
              <a:buFont typeface="Wingdings" pitchFamily="2" charset="2"/>
              <a:buChar char="Ø"/>
            </a:pPr>
            <a:r>
              <a:rPr lang="sk-SK" sz="2600" dirty="0">
                <a:solidFill>
                  <a:schemeClr val="tx1"/>
                </a:solidFill>
              </a:rPr>
              <a:t>a</a:t>
            </a:r>
            <a:r>
              <a:rPr lang="sk-SK" sz="2600" dirty="0" smtClean="0">
                <a:solidFill>
                  <a:schemeClr val="tx1"/>
                </a:solidFill>
              </a:rPr>
              <a:t>ko často vytvárame nové verejné politiky/programy?</a:t>
            </a:r>
          </a:p>
          <a:p>
            <a:pPr marL="285750" indent="-285750" algn="l">
              <a:buFont typeface="Wingdings" pitchFamily="2" charset="2"/>
              <a:buChar char="Ø"/>
            </a:pPr>
            <a:endParaRPr lang="sk-SK" sz="2600" dirty="0" smtClean="0">
              <a:solidFill>
                <a:srgbClr val="FF0000"/>
              </a:solidFill>
            </a:endParaRPr>
          </a:p>
          <a:p>
            <a:pPr marL="285750" indent="-285750" algn="l">
              <a:buFont typeface="Wingdings" pitchFamily="2" charset="2"/>
              <a:buChar char="Ø"/>
            </a:pPr>
            <a:endParaRPr lang="sk-SK" sz="2600" dirty="0" smtClean="0">
              <a:solidFill>
                <a:schemeClr val="tx1"/>
              </a:solidFill>
            </a:endParaRPr>
          </a:p>
          <a:p>
            <a:pPr marL="285750" indent="-285750" algn="l">
              <a:buFont typeface="Wingdings" pitchFamily="2" charset="2"/>
              <a:buChar char="Ø"/>
            </a:pPr>
            <a:endParaRPr lang="sk-SK" sz="2600" dirty="0" smtClean="0">
              <a:solidFill>
                <a:schemeClr val="tx1"/>
              </a:solidFill>
            </a:endParaRPr>
          </a:p>
          <a:p>
            <a:pPr algn="ctr"/>
            <a:endParaRPr lang="sk-SK" sz="1800" b="1" dirty="0" smtClean="0">
              <a:solidFill>
                <a:schemeClr val="tx1"/>
              </a:solidFill>
            </a:endParaRPr>
          </a:p>
          <a:p>
            <a:pPr marL="285750" indent="-285750" algn="l">
              <a:buFont typeface="Wingdings" panose="05000000000000000000" pitchFamily="2" charset="2"/>
              <a:buChar char="q"/>
            </a:pPr>
            <a:endParaRPr lang="sk-SK" sz="1800" dirty="0"/>
          </a:p>
          <a:p>
            <a:pPr marL="285750" indent="-285750" algn="l">
              <a:buFont typeface="Wingdings" panose="05000000000000000000" pitchFamily="2" charset="2"/>
              <a:buChar char="q"/>
            </a:pPr>
            <a:endParaRPr lang="sk-SK" sz="1800" dirty="0" smtClean="0"/>
          </a:p>
          <a:p>
            <a:pPr marL="285750" indent="-285750" algn="l">
              <a:buFont typeface="Wingdings" panose="05000000000000000000" pitchFamily="2" charset="2"/>
              <a:buChar char="q"/>
            </a:pPr>
            <a:endParaRPr lang="sk-SK" sz="1800" dirty="0"/>
          </a:p>
        </p:txBody>
      </p:sp>
    </p:spTree>
    <p:extLst>
      <p:ext uri="{BB962C8B-B14F-4D97-AF65-F5344CB8AC3E}">
        <p14:creationId xmlns:p14="http://schemas.microsoft.com/office/powerpoint/2010/main" val="6885317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0"/>
                            </p:stCondLst>
                            <p:childTnLst>
                              <p:par>
                                <p:cTn id="3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6000"/>
                            </p:stCondLst>
                            <p:childTnLst>
                              <p:par>
                                <p:cTn id="3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1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1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323528" y="188640"/>
            <a:ext cx="7776861" cy="576064"/>
          </a:xfrm>
        </p:spPr>
        <p:txBody>
          <a:bodyPr>
            <a:normAutofit/>
          </a:bodyPr>
          <a:lstStyle/>
          <a:p>
            <a:pPr algn="l"/>
            <a:r>
              <a:rPr lang="sk-SK" b="1" dirty="0" smtClean="0"/>
              <a:t> Verejná politika - princípy</a:t>
            </a:r>
            <a:endParaRPr lang="sk-SK" b="1" dirty="0"/>
          </a:p>
        </p:txBody>
      </p:sp>
      <p:pic>
        <p:nvPicPr>
          <p:cNvPr id="4" name="Obrázok 3"/>
          <p:cNvPicPr/>
          <p:nvPr/>
        </p:nvPicPr>
        <p:blipFill>
          <a:blip r:embed="rId3">
            <a:duotone>
              <a:srgbClr val="4F81BD">
                <a:shade val="45000"/>
                <a:satMod val="135000"/>
              </a:srgb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4700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5190934" y="2934449"/>
            <a:ext cx="6862523" cy="104360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Obrázok 4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8244406" y="115702"/>
            <a:ext cx="899593" cy="1009042"/>
          </a:xfrm>
          <a:prstGeom prst="rect">
            <a:avLst/>
          </a:prstGeom>
        </p:spPr>
      </p:pic>
      <p:pic>
        <p:nvPicPr>
          <p:cNvPr id="6" name="Picture 3" descr="C:\Users\pdanko\Desktop\Logo EÚ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6404361"/>
            <a:ext cx="522790" cy="4397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Obrázok 6" descr="OPTP_logo_COLOR small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1692" y="6356961"/>
            <a:ext cx="1090027" cy="464509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9" name="Rovná spojnica 8"/>
          <p:cNvCxnSpPr/>
          <p:nvPr/>
        </p:nvCxnSpPr>
        <p:spPr>
          <a:xfrm>
            <a:off x="323528" y="764704"/>
            <a:ext cx="7776863" cy="0"/>
          </a:xfrm>
          <a:prstGeom prst="line">
            <a:avLst/>
          </a:prstGeom>
          <a:ln w="25400"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ovná spojnica 10"/>
          <p:cNvCxnSpPr/>
          <p:nvPr/>
        </p:nvCxnSpPr>
        <p:spPr>
          <a:xfrm>
            <a:off x="323527" y="6343929"/>
            <a:ext cx="7776863" cy="0"/>
          </a:xfrm>
          <a:prstGeom prst="line">
            <a:avLst/>
          </a:prstGeom>
          <a:ln w="25400"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BlokTextu 11"/>
          <p:cNvSpPr txBox="1"/>
          <p:nvPr/>
        </p:nvSpPr>
        <p:spPr>
          <a:xfrm>
            <a:off x="3635896" y="6418800"/>
            <a:ext cx="446449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sk-SK" sz="1000" dirty="0" smtClean="0"/>
              <a:t>Školenie je </a:t>
            </a:r>
            <a:r>
              <a:rPr lang="sk-SK" sz="1000" dirty="0"/>
              <a:t>spolufinancované </a:t>
            </a:r>
            <a:r>
              <a:rPr lang="sk-SK" sz="1000" dirty="0" smtClean="0"/>
              <a:t>z Európskeho fondu regionálneho rozvoja.</a:t>
            </a:r>
            <a:endParaRPr lang="sk-SK" sz="1000" dirty="0"/>
          </a:p>
        </p:txBody>
      </p:sp>
      <p:sp>
        <p:nvSpPr>
          <p:cNvPr id="17" name="Podnadpis 1"/>
          <p:cNvSpPr>
            <a:spLocks noGrp="1"/>
          </p:cNvSpPr>
          <p:nvPr>
            <p:ph type="subTitle" idx="1"/>
          </p:nvPr>
        </p:nvSpPr>
        <p:spPr>
          <a:xfrm>
            <a:off x="323527" y="836712"/>
            <a:ext cx="7776863" cy="5400600"/>
          </a:xfrm>
        </p:spPr>
        <p:txBody>
          <a:bodyPr>
            <a:normAutofit/>
          </a:bodyPr>
          <a:lstStyle/>
          <a:p>
            <a:pPr algn="l"/>
            <a:endParaRPr lang="sk-SK" sz="2600" dirty="0" smtClean="0">
              <a:solidFill>
                <a:schemeClr val="tx1"/>
              </a:solidFill>
            </a:endParaRPr>
          </a:p>
          <a:p>
            <a:pPr marL="285750" indent="-285750" algn="l">
              <a:buFont typeface="Wingdings" pitchFamily="2" charset="2"/>
              <a:buChar char="Ø"/>
            </a:pPr>
            <a:r>
              <a:rPr lang="sk-SK" sz="2600" dirty="0">
                <a:solidFill>
                  <a:schemeClr val="tx1"/>
                </a:solidFill>
              </a:rPr>
              <a:t>i</a:t>
            </a:r>
            <a:r>
              <a:rPr lang="sk-SK" sz="2600" dirty="0" smtClean="0">
                <a:solidFill>
                  <a:schemeClr val="tx1"/>
                </a:solidFill>
              </a:rPr>
              <a:t>dentifikuje a reaguje na potreby občanov, resp. podnikateľov</a:t>
            </a:r>
          </a:p>
          <a:p>
            <a:pPr marL="285750" indent="-285750" algn="l">
              <a:buFont typeface="Wingdings" pitchFamily="2" charset="2"/>
              <a:buChar char="Ø"/>
            </a:pPr>
            <a:r>
              <a:rPr lang="sk-SK" sz="2600" dirty="0">
                <a:solidFill>
                  <a:schemeClr val="tx1"/>
                </a:solidFill>
              </a:rPr>
              <a:t>e</a:t>
            </a:r>
            <a:r>
              <a:rPr lang="sk-SK" sz="2600" dirty="0" smtClean="0">
                <a:solidFill>
                  <a:schemeClr val="tx1"/>
                </a:solidFill>
              </a:rPr>
              <a:t>xistuje politická podpora na jej realizáciu</a:t>
            </a:r>
          </a:p>
          <a:p>
            <a:pPr marL="285750" indent="-285750" algn="l">
              <a:buFont typeface="Wingdings" pitchFamily="2" charset="2"/>
              <a:buChar char="Ø"/>
            </a:pPr>
            <a:r>
              <a:rPr lang="sk-SK" sz="2600" dirty="0">
                <a:solidFill>
                  <a:schemeClr val="tx1"/>
                </a:solidFill>
              </a:rPr>
              <a:t>j</a:t>
            </a:r>
            <a:r>
              <a:rPr lang="sk-SK" sz="2600" dirty="0" smtClean="0">
                <a:solidFill>
                  <a:schemeClr val="tx1"/>
                </a:solidFill>
              </a:rPr>
              <a:t>e založená na faktoch a poznatkoch (</a:t>
            </a:r>
            <a:r>
              <a:rPr lang="sk-SK" sz="2600" dirty="0" err="1" smtClean="0">
                <a:solidFill>
                  <a:schemeClr val="tx1"/>
                </a:solidFill>
              </a:rPr>
              <a:t>evidence</a:t>
            </a:r>
            <a:r>
              <a:rPr lang="sk-SK" sz="2600" dirty="0" smtClean="0">
                <a:solidFill>
                  <a:schemeClr val="tx1"/>
                </a:solidFill>
              </a:rPr>
              <a:t> </a:t>
            </a:r>
            <a:r>
              <a:rPr lang="sk-SK" sz="2600" dirty="0" err="1" smtClean="0">
                <a:solidFill>
                  <a:schemeClr val="tx1"/>
                </a:solidFill>
              </a:rPr>
              <a:t>based</a:t>
            </a:r>
            <a:r>
              <a:rPr lang="sk-SK" sz="2600" dirty="0" smtClean="0">
                <a:solidFill>
                  <a:schemeClr val="tx1"/>
                </a:solidFill>
              </a:rPr>
              <a:t> </a:t>
            </a:r>
            <a:r>
              <a:rPr lang="sk-SK" sz="2600" dirty="0" err="1" smtClean="0">
                <a:solidFill>
                  <a:schemeClr val="tx1"/>
                </a:solidFill>
              </a:rPr>
              <a:t>policy</a:t>
            </a:r>
            <a:r>
              <a:rPr lang="sk-SK" sz="2600" dirty="0" smtClean="0">
                <a:solidFill>
                  <a:schemeClr val="tx1"/>
                </a:solidFill>
              </a:rPr>
              <a:t>)</a:t>
            </a:r>
          </a:p>
          <a:p>
            <a:pPr marL="285750" indent="-285750" algn="l">
              <a:buFont typeface="Wingdings" pitchFamily="2" charset="2"/>
              <a:buChar char="Ø"/>
            </a:pPr>
            <a:r>
              <a:rPr lang="sk-SK" sz="2600" dirty="0">
                <a:solidFill>
                  <a:schemeClr val="tx1"/>
                </a:solidFill>
              </a:rPr>
              <a:t>m</a:t>
            </a:r>
            <a:r>
              <a:rPr lang="sk-SK" sz="2600" dirty="0" smtClean="0">
                <a:solidFill>
                  <a:schemeClr val="tx1"/>
                </a:solidFill>
              </a:rPr>
              <a:t>á jasne formulované ciele a stratégiu</a:t>
            </a:r>
          </a:p>
          <a:p>
            <a:pPr marL="285750" indent="-285750" algn="l">
              <a:buFont typeface="Wingdings" pitchFamily="2" charset="2"/>
              <a:buChar char="Ø"/>
            </a:pPr>
            <a:r>
              <a:rPr lang="sk-SK" sz="2600" dirty="0">
                <a:solidFill>
                  <a:schemeClr val="tx1"/>
                </a:solidFill>
              </a:rPr>
              <a:t>m</a:t>
            </a:r>
            <a:r>
              <a:rPr lang="sk-SK" sz="2600" dirty="0" smtClean="0">
                <a:solidFill>
                  <a:schemeClr val="tx1"/>
                </a:solidFill>
              </a:rPr>
              <a:t>á vytvorený vhodný implementačný mechanizmus </a:t>
            </a:r>
          </a:p>
          <a:p>
            <a:pPr marL="285750" indent="-285750" algn="l">
              <a:buFont typeface="Wingdings" pitchFamily="2" charset="2"/>
              <a:buChar char="Ø"/>
            </a:pPr>
            <a:r>
              <a:rPr lang="sk-SK" sz="2600" dirty="0">
                <a:solidFill>
                  <a:schemeClr val="tx1"/>
                </a:solidFill>
              </a:rPr>
              <a:t>i</a:t>
            </a:r>
            <a:r>
              <a:rPr lang="sk-SK" sz="2600" dirty="0" smtClean="0">
                <a:solidFill>
                  <a:schemeClr val="tx1"/>
                </a:solidFill>
              </a:rPr>
              <a:t>mplementácia je priebežne monitorovaná</a:t>
            </a:r>
          </a:p>
          <a:p>
            <a:pPr marL="285750" indent="-285750" algn="l">
              <a:buFont typeface="Wingdings" pitchFamily="2" charset="2"/>
              <a:buChar char="Ø"/>
            </a:pPr>
            <a:r>
              <a:rPr lang="sk-SK" sz="2600" dirty="0">
                <a:solidFill>
                  <a:schemeClr val="tx1"/>
                </a:solidFill>
              </a:rPr>
              <a:t>k</a:t>
            </a:r>
            <a:r>
              <a:rPr lang="sk-SK" sz="2600" dirty="0" smtClean="0">
                <a:solidFill>
                  <a:schemeClr val="tx1"/>
                </a:solidFill>
              </a:rPr>
              <a:t>valitná verejná politika vždy obsahuje mechanizmy na nezávislé hodnotenie   </a:t>
            </a:r>
            <a:endParaRPr lang="sk-SK" sz="2600" dirty="0" smtClean="0">
              <a:solidFill>
                <a:srgbClr val="FF0000"/>
              </a:solidFill>
            </a:endParaRPr>
          </a:p>
          <a:p>
            <a:pPr marL="285750" indent="-285750" algn="l">
              <a:buFont typeface="Wingdings" pitchFamily="2" charset="2"/>
              <a:buChar char="Ø"/>
            </a:pPr>
            <a:endParaRPr lang="sk-SK" sz="2600" dirty="0" smtClean="0">
              <a:solidFill>
                <a:schemeClr val="tx1"/>
              </a:solidFill>
            </a:endParaRPr>
          </a:p>
          <a:p>
            <a:pPr marL="285750" indent="-285750" algn="l">
              <a:buFont typeface="Wingdings" pitchFamily="2" charset="2"/>
              <a:buChar char="Ø"/>
            </a:pPr>
            <a:endParaRPr lang="sk-SK" sz="2600" dirty="0" smtClean="0">
              <a:solidFill>
                <a:schemeClr val="tx1"/>
              </a:solidFill>
            </a:endParaRPr>
          </a:p>
          <a:p>
            <a:pPr algn="ctr"/>
            <a:endParaRPr lang="sk-SK" sz="1800" b="1" dirty="0" smtClean="0">
              <a:solidFill>
                <a:schemeClr val="tx1"/>
              </a:solidFill>
            </a:endParaRPr>
          </a:p>
          <a:p>
            <a:pPr marL="285750" indent="-285750" algn="l">
              <a:buFont typeface="Wingdings" panose="05000000000000000000" pitchFamily="2" charset="2"/>
              <a:buChar char="q"/>
            </a:pPr>
            <a:endParaRPr lang="sk-SK" sz="1800" dirty="0"/>
          </a:p>
          <a:p>
            <a:pPr marL="285750" indent="-285750" algn="l">
              <a:buFont typeface="Wingdings" panose="05000000000000000000" pitchFamily="2" charset="2"/>
              <a:buChar char="q"/>
            </a:pPr>
            <a:endParaRPr lang="sk-SK" sz="1800" dirty="0" smtClean="0"/>
          </a:p>
          <a:p>
            <a:pPr marL="285750" indent="-285750" algn="l">
              <a:buFont typeface="Wingdings" panose="05000000000000000000" pitchFamily="2" charset="2"/>
              <a:buChar char="q"/>
            </a:pPr>
            <a:endParaRPr lang="sk-SK" sz="1800" dirty="0"/>
          </a:p>
        </p:txBody>
      </p:sp>
    </p:spTree>
    <p:extLst>
      <p:ext uri="{BB962C8B-B14F-4D97-AF65-F5344CB8AC3E}">
        <p14:creationId xmlns:p14="http://schemas.microsoft.com/office/powerpoint/2010/main" val="333446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AutoShape 4"/>
          <p:cNvSpPr>
            <a:spLocks noChangeArrowheads="1"/>
          </p:cNvSpPr>
          <p:nvPr/>
        </p:nvSpPr>
        <p:spPr bwMode="auto">
          <a:xfrm>
            <a:off x="754063" y="4725987"/>
            <a:ext cx="1081088" cy="71913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Tx/>
              <a:buChar char="•"/>
            </a:pPr>
            <a:r>
              <a:rPr lang="sk-SK" altLang="sk-SK" sz="1200" b="1"/>
              <a:t> problémy</a:t>
            </a:r>
          </a:p>
          <a:p>
            <a:pPr>
              <a:buFontTx/>
              <a:buChar char="•"/>
            </a:pPr>
            <a:r>
              <a:rPr lang="sk-SK" altLang="sk-SK" sz="1200" b="1"/>
              <a:t> potreby</a:t>
            </a:r>
          </a:p>
          <a:p>
            <a:pPr>
              <a:buFontTx/>
              <a:buChar char="•"/>
            </a:pPr>
            <a:r>
              <a:rPr lang="sk-SK" altLang="sk-SK" sz="1200" b="1"/>
              <a:t> možnosti</a:t>
            </a:r>
            <a:endParaRPr lang="en-US" altLang="sk-SK" sz="1200" b="1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323528" y="188640"/>
            <a:ext cx="7776861" cy="576064"/>
          </a:xfrm>
        </p:spPr>
        <p:txBody>
          <a:bodyPr>
            <a:normAutofit/>
          </a:bodyPr>
          <a:lstStyle/>
          <a:p>
            <a:pPr algn="l"/>
            <a:r>
              <a:rPr lang="sk-SK" b="1" dirty="0" smtClean="0"/>
              <a:t> Verejná politika II. </a:t>
            </a:r>
            <a:endParaRPr lang="sk-SK" b="1" dirty="0"/>
          </a:p>
        </p:txBody>
      </p:sp>
      <p:pic>
        <p:nvPicPr>
          <p:cNvPr id="4" name="Obrázok 3"/>
          <p:cNvPicPr/>
          <p:nvPr/>
        </p:nvPicPr>
        <p:blipFill>
          <a:blip r:embed="rId3">
            <a:duotone>
              <a:srgbClr val="4F81BD">
                <a:shade val="45000"/>
                <a:satMod val="135000"/>
              </a:srgb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4700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5190934" y="2934449"/>
            <a:ext cx="6862523" cy="104360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Obrázok 4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8244406" y="115702"/>
            <a:ext cx="899593" cy="1009042"/>
          </a:xfrm>
          <a:prstGeom prst="rect">
            <a:avLst/>
          </a:prstGeom>
        </p:spPr>
      </p:pic>
      <p:pic>
        <p:nvPicPr>
          <p:cNvPr id="6" name="Picture 3" descr="C:\Users\pdanko\Desktop\Logo EÚ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6404361"/>
            <a:ext cx="522790" cy="4397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Obrázok 6" descr="OPTP_logo_COLOR small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1692" y="6356961"/>
            <a:ext cx="1090027" cy="464509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9" name="Rovná spojnica 8"/>
          <p:cNvCxnSpPr/>
          <p:nvPr/>
        </p:nvCxnSpPr>
        <p:spPr>
          <a:xfrm>
            <a:off x="323528" y="764704"/>
            <a:ext cx="7776863" cy="0"/>
          </a:xfrm>
          <a:prstGeom prst="line">
            <a:avLst/>
          </a:prstGeom>
          <a:ln w="25400"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ovná spojnica 10"/>
          <p:cNvCxnSpPr/>
          <p:nvPr/>
        </p:nvCxnSpPr>
        <p:spPr>
          <a:xfrm>
            <a:off x="323527" y="6343929"/>
            <a:ext cx="7776863" cy="0"/>
          </a:xfrm>
          <a:prstGeom prst="line">
            <a:avLst/>
          </a:prstGeom>
          <a:ln w="25400"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BlokTextu 11"/>
          <p:cNvSpPr txBox="1"/>
          <p:nvPr/>
        </p:nvSpPr>
        <p:spPr>
          <a:xfrm>
            <a:off x="3635896" y="6418800"/>
            <a:ext cx="446449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sk-SK" sz="1000" dirty="0" smtClean="0"/>
              <a:t>Školenie je </a:t>
            </a:r>
            <a:r>
              <a:rPr lang="sk-SK" sz="1000" dirty="0"/>
              <a:t>spolufinancované </a:t>
            </a:r>
            <a:r>
              <a:rPr lang="sk-SK" sz="1000" dirty="0" smtClean="0"/>
              <a:t>z Európskeho fondu regionálneho rozvoja.</a:t>
            </a:r>
            <a:endParaRPr lang="sk-SK" sz="1000" dirty="0"/>
          </a:p>
        </p:txBody>
      </p:sp>
      <p:sp>
        <p:nvSpPr>
          <p:cNvPr id="30" name="AutoShape 17"/>
          <p:cNvSpPr>
            <a:spLocks noChangeArrowheads="1"/>
          </p:cNvSpPr>
          <p:nvPr/>
        </p:nvSpPr>
        <p:spPr bwMode="auto">
          <a:xfrm>
            <a:off x="6515100" y="1557337"/>
            <a:ext cx="1081087" cy="215900"/>
          </a:xfrm>
          <a:prstGeom prst="roundRect">
            <a:avLst>
              <a:gd name="adj" fmla="val 16667"/>
            </a:avLst>
          </a:prstGeom>
          <a:solidFill>
            <a:srgbClr val="CC0000">
              <a:alpha val="83000"/>
            </a:srgbClr>
          </a:solidFill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sk-SK" altLang="sk-SK" sz="1400" b="1"/>
              <a:t>EFEKTY</a:t>
            </a:r>
            <a:endParaRPr lang="en-US" altLang="sk-SK" sz="1400" b="1"/>
          </a:p>
        </p:txBody>
      </p:sp>
      <p:sp>
        <p:nvSpPr>
          <p:cNvPr id="31" name="AutoShape 16"/>
          <p:cNvSpPr>
            <a:spLocks noChangeArrowheads="1"/>
          </p:cNvSpPr>
          <p:nvPr/>
        </p:nvSpPr>
        <p:spPr bwMode="auto">
          <a:xfrm>
            <a:off x="5362575" y="2133600"/>
            <a:ext cx="1081087" cy="215900"/>
          </a:xfrm>
          <a:prstGeom prst="roundRect">
            <a:avLst>
              <a:gd name="adj" fmla="val 16667"/>
            </a:avLst>
          </a:prstGeom>
          <a:solidFill>
            <a:srgbClr val="CC0000">
              <a:alpha val="83000"/>
            </a:srgbClr>
          </a:solidFill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sk-SK" altLang="sk-SK" sz="1400" b="1"/>
              <a:t>VÝSTUPY</a:t>
            </a:r>
            <a:endParaRPr lang="en-US" altLang="sk-SK" sz="1400" b="1"/>
          </a:p>
        </p:txBody>
      </p:sp>
      <p:sp>
        <p:nvSpPr>
          <p:cNvPr id="32" name="AutoShape 15"/>
          <p:cNvSpPr>
            <a:spLocks noChangeArrowheads="1"/>
          </p:cNvSpPr>
          <p:nvPr/>
        </p:nvSpPr>
        <p:spPr bwMode="auto">
          <a:xfrm>
            <a:off x="4283075" y="2709862"/>
            <a:ext cx="1011237" cy="215900"/>
          </a:xfrm>
          <a:prstGeom prst="roundRect">
            <a:avLst>
              <a:gd name="adj" fmla="val 16667"/>
            </a:avLst>
          </a:prstGeom>
          <a:solidFill>
            <a:srgbClr val="CC0000">
              <a:alpha val="83000"/>
            </a:srgbClr>
          </a:solidFill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sk-SK" altLang="sk-SK" sz="1400" b="1" dirty="0"/>
              <a:t>PROCESY</a:t>
            </a:r>
            <a:endParaRPr lang="en-US" altLang="sk-SK" sz="1400" b="1" dirty="0"/>
          </a:p>
        </p:txBody>
      </p:sp>
      <p:sp>
        <p:nvSpPr>
          <p:cNvPr id="33" name="AutoShape 14"/>
          <p:cNvSpPr>
            <a:spLocks noChangeArrowheads="1"/>
          </p:cNvSpPr>
          <p:nvPr/>
        </p:nvSpPr>
        <p:spPr bwMode="auto">
          <a:xfrm>
            <a:off x="3130550" y="3286125"/>
            <a:ext cx="1081087" cy="215900"/>
          </a:xfrm>
          <a:prstGeom prst="roundRect">
            <a:avLst>
              <a:gd name="adj" fmla="val 16667"/>
            </a:avLst>
          </a:prstGeom>
          <a:solidFill>
            <a:srgbClr val="CC0000">
              <a:alpha val="83000"/>
            </a:srgbClr>
          </a:solidFill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sk-SK" altLang="sk-SK" sz="1400" b="1"/>
              <a:t>VSTUPY</a:t>
            </a:r>
            <a:endParaRPr lang="en-US" altLang="sk-SK" sz="1400" b="1"/>
          </a:p>
        </p:txBody>
      </p:sp>
      <p:sp>
        <p:nvSpPr>
          <p:cNvPr id="34" name="AutoShape 13"/>
          <p:cNvSpPr>
            <a:spLocks noChangeArrowheads="1"/>
          </p:cNvSpPr>
          <p:nvPr/>
        </p:nvSpPr>
        <p:spPr bwMode="auto">
          <a:xfrm>
            <a:off x="1942307" y="3798887"/>
            <a:ext cx="1081087" cy="215900"/>
          </a:xfrm>
          <a:prstGeom prst="roundRect">
            <a:avLst>
              <a:gd name="adj" fmla="val 16667"/>
            </a:avLst>
          </a:prstGeom>
          <a:solidFill>
            <a:srgbClr val="CC0000">
              <a:alpha val="83000"/>
            </a:srgbClr>
          </a:solidFill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sk-SK" altLang="sk-SK" sz="1400" b="1"/>
              <a:t>VÍZIA</a:t>
            </a:r>
            <a:endParaRPr lang="en-US" altLang="sk-SK" sz="1400" b="1"/>
          </a:p>
        </p:txBody>
      </p:sp>
      <p:sp>
        <p:nvSpPr>
          <p:cNvPr id="35" name="AutoShape 7"/>
          <p:cNvSpPr>
            <a:spLocks noChangeArrowheads="1"/>
          </p:cNvSpPr>
          <p:nvPr/>
        </p:nvSpPr>
        <p:spPr bwMode="auto">
          <a:xfrm>
            <a:off x="1942307" y="4149725"/>
            <a:ext cx="1081087" cy="719137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Tx/>
              <a:buChar char="•"/>
            </a:pPr>
            <a:r>
              <a:rPr lang="sk-SK" altLang="sk-SK" sz="1200" b="1" dirty="0"/>
              <a:t> ciele</a:t>
            </a:r>
          </a:p>
          <a:p>
            <a:pPr>
              <a:buFontTx/>
              <a:buChar char="•"/>
            </a:pPr>
            <a:r>
              <a:rPr lang="sk-SK" altLang="sk-SK" sz="1200" b="1" dirty="0"/>
              <a:t> stratégia</a:t>
            </a:r>
          </a:p>
          <a:p>
            <a:pPr>
              <a:buFontTx/>
              <a:buChar char="•"/>
            </a:pPr>
            <a:r>
              <a:rPr lang="sk-SK" altLang="sk-SK" sz="1200" b="1" dirty="0"/>
              <a:t> </a:t>
            </a:r>
            <a:r>
              <a:rPr lang="sk-SK" altLang="sk-SK" sz="1200" b="1" dirty="0" err="1"/>
              <a:t>impl</a:t>
            </a:r>
            <a:r>
              <a:rPr lang="sk-SK" altLang="sk-SK" sz="1200" b="1" dirty="0"/>
              <a:t>. systém</a:t>
            </a:r>
            <a:endParaRPr lang="en-US" altLang="sk-SK" sz="1200" b="1" dirty="0"/>
          </a:p>
        </p:txBody>
      </p:sp>
      <p:sp>
        <p:nvSpPr>
          <p:cNvPr id="36" name="AutoShape 8"/>
          <p:cNvSpPr>
            <a:spLocks noChangeArrowheads="1"/>
          </p:cNvSpPr>
          <p:nvPr/>
        </p:nvSpPr>
        <p:spPr bwMode="auto">
          <a:xfrm>
            <a:off x="3130550" y="3573462"/>
            <a:ext cx="1081087" cy="71913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Tx/>
              <a:buChar char="•"/>
            </a:pPr>
            <a:r>
              <a:rPr lang="sk-SK" altLang="sk-SK" sz="1200" b="1" dirty="0"/>
              <a:t> financie</a:t>
            </a:r>
          </a:p>
          <a:p>
            <a:pPr>
              <a:buFontTx/>
              <a:buChar char="•"/>
            </a:pPr>
            <a:r>
              <a:rPr lang="sk-SK" altLang="sk-SK" sz="1200" b="1" dirty="0"/>
              <a:t> ľudia</a:t>
            </a:r>
          </a:p>
          <a:p>
            <a:pPr>
              <a:buFontTx/>
              <a:buChar char="•"/>
            </a:pPr>
            <a:r>
              <a:rPr lang="sk-SK" altLang="sk-SK" sz="1200" b="1" dirty="0"/>
              <a:t> technológie</a:t>
            </a:r>
            <a:endParaRPr lang="en-US" altLang="sk-SK" sz="1200" b="1" dirty="0"/>
          </a:p>
        </p:txBody>
      </p:sp>
      <p:sp>
        <p:nvSpPr>
          <p:cNvPr id="37" name="AutoShape 9"/>
          <p:cNvSpPr>
            <a:spLocks noChangeArrowheads="1"/>
          </p:cNvSpPr>
          <p:nvPr/>
        </p:nvSpPr>
        <p:spPr bwMode="auto">
          <a:xfrm>
            <a:off x="4283075" y="2997200"/>
            <a:ext cx="1011237" cy="719137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Tx/>
              <a:buChar char="•"/>
            </a:pPr>
            <a:r>
              <a:rPr lang="sk-SK" altLang="sk-SK" sz="1200" b="1" dirty="0"/>
              <a:t> postupy</a:t>
            </a:r>
          </a:p>
          <a:p>
            <a:pPr>
              <a:buFontTx/>
              <a:buChar char="•"/>
            </a:pPr>
            <a:r>
              <a:rPr lang="sk-SK" altLang="sk-SK" sz="1200" b="1" dirty="0"/>
              <a:t> aktivity</a:t>
            </a:r>
          </a:p>
          <a:p>
            <a:pPr>
              <a:buFontTx/>
              <a:buChar char="•"/>
            </a:pPr>
            <a:r>
              <a:rPr lang="sk-SK" altLang="sk-SK" sz="1200" b="1" dirty="0"/>
              <a:t> spolupráca</a:t>
            </a:r>
            <a:endParaRPr lang="en-US" altLang="sk-SK" sz="1200" b="1" dirty="0"/>
          </a:p>
        </p:txBody>
      </p:sp>
      <p:sp>
        <p:nvSpPr>
          <p:cNvPr id="38" name="AutoShape 10"/>
          <p:cNvSpPr>
            <a:spLocks noChangeArrowheads="1"/>
          </p:cNvSpPr>
          <p:nvPr/>
        </p:nvSpPr>
        <p:spPr bwMode="auto">
          <a:xfrm>
            <a:off x="5362575" y="2420937"/>
            <a:ext cx="1081087" cy="71913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Tx/>
              <a:buChar char="•"/>
            </a:pPr>
            <a:r>
              <a:rPr lang="sk-SK" altLang="sk-SK" sz="1200" b="1"/>
              <a:t> tovary</a:t>
            </a:r>
          </a:p>
          <a:p>
            <a:pPr>
              <a:buFontTx/>
              <a:buChar char="•"/>
            </a:pPr>
            <a:r>
              <a:rPr lang="sk-SK" altLang="sk-SK" sz="1200" b="1"/>
              <a:t> služby</a:t>
            </a:r>
            <a:endParaRPr lang="en-US" altLang="sk-SK" sz="1200" b="1"/>
          </a:p>
        </p:txBody>
      </p:sp>
      <p:sp>
        <p:nvSpPr>
          <p:cNvPr id="39" name="AutoShape 11"/>
          <p:cNvSpPr>
            <a:spLocks noChangeArrowheads="1"/>
          </p:cNvSpPr>
          <p:nvPr/>
        </p:nvSpPr>
        <p:spPr bwMode="auto">
          <a:xfrm>
            <a:off x="6515100" y="1844675"/>
            <a:ext cx="1081087" cy="719137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Tx/>
              <a:buChar char="•"/>
            </a:pPr>
            <a:r>
              <a:rPr lang="sk-SK" altLang="sk-SK" sz="1200" b="1"/>
              <a:t> výsledky</a:t>
            </a:r>
          </a:p>
          <a:p>
            <a:pPr>
              <a:buFontTx/>
              <a:buChar char="•"/>
            </a:pPr>
            <a:r>
              <a:rPr lang="sk-SK" altLang="sk-SK" sz="1200" b="1"/>
              <a:t> dopady</a:t>
            </a:r>
            <a:endParaRPr lang="en-US" altLang="sk-SK" sz="1200" b="1"/>
          </a:p>
        </p:txBody>
      </p:sp>
      <p:sp>
        <p:nvSpPr>
          <p:cNvPr id="40" name="AutoShape 12"/>
          <p:cNvSpPr>
            <a:spLocks noChangeArrowheads="1"/>
          </p:cNvSpPr>
          <p:nvPr/>
        </p:nvSpPr>
        <p:spPr bwMode="auto">
          <a:xfrm>
            <a:off x="754062" y="4437062"/>
            <a:ext cx="1081088" cy="215900"/>
          </a:xfrm>
          <a:prstGeom prst="roundRect">
            <a:avLst>
              <a:gd name="adj" fmla="val 16667"/>
            </a:avLst>
          </a:prstGeom>
          <a:solidFill>
            <a:srgbClr val="CC0000">
              <a:alpha val="83000"/>
            </a:srgbClr>
          </a:solidFill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sk-SK" altLang="sk-SK" sz="1400" b="1"/>
              <a:t>IMPULZ</a:t>
            </a:r>
            <a:endParaRPr lang="en-US" altLang="sk-SK" sz="1400" b="1"/>
          </a:p>
        </p:txBody>
      </p:sp>
      <p:sp>
        <p:nvSpPr>
          <p:cNvPr id="41" name="Line 24"/>
          <p:cNvSpPr>
            <a:spLocks noChangeShapeType="1"/>
          </p:cNvSpPr>
          <p:nvPr/>
        </p:nvSpPr>
        <p:spPr bwMode="auto">
          <a:xfrm flipV="1">
            <a:off x="1185862" y="4005262"/>
            <a:ext cx="649288" cy="288925"/>
          </a:xfrm>
          <a:prstGeom prst="line">
            <a:avLst/>
          </a:prstGeom>
          <a:noFill/>
          <a:ln w="25400">
            <a:solidFill>
              <a:srgbClr val="4D4D4D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k-SK"/>
          </a:p>
        </p:txBody>
      </p:sp>
      <p:sp>
        <p:nvSpPr>
          <p:cNvPr id="42" name="Line 25"/>
          <p:cNvSpPr>
            <a:spLocks noChangeShapeType="1"/>
          </p:cNvSpPr>
          <p:nvPr/>
        </p:nvSpPr>
        <p:spPr bwMode="auto">
          <a:xfrm flipV="1">
            <a:off x="2338387" y="3429000"/>
            <a:ext cx="649288" cy="288925"/>
          </a:xfrm>
          <a:prstGeom prst="line">
            <a:avLst/>
          </a:prstGeom>
          <a:noFill/>
          <a:ln w="25400">
            <a:solidFill>
              <a:srgbClr val="4D4D4D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k-SK"/>
          </a:p>
        </p:txBody>
      </p:sp>
      <p:sp>
        <p:nvSpPr>
          <p:cNvPr id="43" name="Line 26"/>
          <p:cNvSpPr>
            <a:spLocks noChangeShapeType="1"/>
          </p:cNvSpPr>
          <p:nvPr/>
        </p:nvSpPr>
        <p:spPr bwMode="auto">
          <a:xfrm flipV="1">
            <a:off x="3490912" y="2852737"/>
            <a:ext cx="649288" cy="288925"/>
          </a:xfrm>
          <a:prstGeom prst="line">
            <a:avLst/>
          </a:prstGeom>
          <a:noFill/>
          <a:ln w="25400">
            <a:solidFill>
              <a:srgbClr val="4D4D4D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k-SK"/>
          </a:p>
        </p:txBody>
      </p:sp>
      <p:sp>
        <p:nvSpPr>
          <p:cNvPr id="44" name="Line 27"/>
          <p:cNvSpPr>
            <a:spLocks noChangeShapeType="1"/>
          </p:cNvSpPr>
          <p:nvPr/>
        </p:nvSpPr>
        <p:spPr bwMode="auto">
          <a:xfrm flipV="1">
            <a:off x="4570412" y="2278062"/>
            <a:ext cx="649288" cy="288925"/>
          </a:xfrm>
          <a:prstGeom prst="line">
            <a:avLst/>
          </a:prstGeom>
          <a:noFill/>
          <a:ln w="25400">
            <a:solidFill>
              <a:srgbClr val="4D4D4D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k-SK"/>
          </a:p>
        </p:txBody>
      </p:sp>
      <p:sp>
        <p:nvSpPr>
          <p:cNvPr id="45" name="Line 28"/>
          <p:cNvSpPr>
            <a:spLocks noChangeShapeType="1"/>
          </p:cNvSpPr>
          <p:nvPr/>
        </p:nvSpPr>
        <p:spPr bwMode="auto">
          <a:xfrm flipV="1">
            <a:off x="5722937" y="1701800"/>
            <a:ext cx="649288" cy="288925"/>
          </a:xfrm>
          <a:prstGeom prst="line">
            <a:avLst/>
          </a:prstGeom>
          <a:noFill/>
          <a:ln w="25400">
            <a:solidFill>
              <a:srgbClr val="4D4D4D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847441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323528" y="188640"/>
            <a:ext cx="7776861" cy="576064"/>
          </a:xfrm>
        </p:spPr>
        <p:txBody>
          <a:bodyPr>
            <a:normAutofit/>
          </a:bodyPr>
          <a:lstStyle/>
          <a:p>
            <a:pPr algn="l"/>
            <a:r>
              <a:rPr lang="sk-SK" b="1" dirty="0" smtClean="0"/>
              <a:t> Politika súdržnosti EÚ 2014-2020 </a:t>
            </a:r>
            <a:endParaRPr lang="sk-SK" b="1" dirty="0"/>
          </a:p>
        </p:txBody>
      </p:sp>
      <p:pic>
        <p:nvPicPr>
          <p:cNvPr id="4" name="Obrázok 3"/>
          <p:cNvPicPr/>
          <p:nvPr/>
        </p:nvPicPr>
        <p:blipFill>
          <a:blip r:embed="rId3">
            <a:duotone>
              <a:srgbClr val="4F81BD">
                <a:shade val="45000"/>
                <a:satMod val="135000"/>
              </a:srgb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4700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5190934" y="2934449"/>
            <a:ext cx="6862523" cy="104360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Obrázok 4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8244406" y="115702"/>
            <a:ext cx="899593" cy="1009042"/>
          </a:xfrm>
          <a:prstGeom prst="rect">
            <a:avLst/>
          </a:prstGeom>
        </p:spPr>
      </p:pic>
      <p:pic>
        <p:nvPicPr>
          <p:cNvPr id="6" name="Picture 3" descr="C:\Users\pdanko\Desktop\Logo EÚ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6404361"/>
            <a:ext cx="522790" cy="4397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Obrázok 6" descr="OPTP_logo_COLOR small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1692" y="6356961"/>
            <a:ext cx="1090027" cy="464509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9" name="Rovná spojnica 8"/>
          <p:cNvCxnSpPr/>
          <p:nvPr/>
        </p:nvCxnSpPr>
        <p:spPr>
          <a:xfrm>
            <a:off x="323528" y="764704"/>
            <a:ext cx="7776863" cy="0"/>
          </a:xfrm>
          <a:prstGeom prst="line">
            <a:avLst/>
          </a:prstGeom>
          <a:ln w="25400"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ovná spojnica 10"/>
          <p:cNvCxnSpPr/>
          <p:nvPr/>
        </p:nvCxnSpPr>
        <p:spPr>
          <a:xfrm>
            <a:off x="323527" y="6343929"/>
            <a:ext cx="7776863" cy="0"/>
          </a:xfrm>
          <a:prstGeom prst="line">
            <a:avLst/>
          </a:prstGeom>
          <a:ln w="25400"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BlokTextu 11"/>
          <p:cNvSpPr txBox="1"/>
          <p:nvPr/>
        </p:nvSpPr>
        <p:spPr>
          <a:xfrm>
            <a:off x="3635896" y="6418800"/>
            <a:ext cx="446449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sk-SK" sz="1000" dirty="0" smtClean="0"/>
              <a:t>Školenie je </a:t>
            </a:r>
            <a:r>
              <a:rPr lang="sk-SK" sz="1000" dirty="0"/>
              <a:t>spolufinancované </a:t>
            </a:r>
            <a:r>
              <a:rPr lang="sk-SK" sz="1000" dirty="0" smtClean="0"/>
              <a:t>z Európskeho fondu regionálneho rozvoja.</a:t>
            </a:r>
            <a:endParaRPr lang="sk-SK" sz="1000" dirty="0"/>
          </a:p>
        </p:txBody>
      </p:sp>
      <p:sp>
        <p:nvSpPr>
          <p:cNvPr id="17" name="Podnadpis 1"/>
          <p:cNvSpPr>
            <a:spLocks noGrp="1"/>
          </p:cNvSpPr>
          <p:nvPr>
            <p:ph type="subTitle" idx="1"/>
          </p:nvPr>
        </p:nvSpPr>
        <p:spPr>
          <a:xfrm>
            <a:off x="323527" y="836712"/>
            <a:ext cx="7776863" cy="5400600"/>
          </a:xfrm>
        </p:spPr>
        <p:txBody>
          <a:bodyPr>
            <a:normAutofit/>
          </a:bodyPr>
          <a:lstStyle/>
          <a:p>
            <a:pPr algn="l"/>
            <a:endParaRPr lang="sk-SK" sz="2600" dirty="0" smtClean="0">
              <a:solidFill>
                <a:schemeClr val="tx1"/>
              </a:solidFill>
            </a:endParaRPr>
          </a:p>
          <a:p>
            <a:pPr marL="285750" indent="-285750" algn="l">
              <a:buFont typeface="Wingdings" pitchFamily="2" charset="2"/>
              <a:buChar char="Ø"/>
            </a:pPr>
            <a:r>
              <a:rPr lang="sk-SK" sz="2600" dirty="0" smtClean="0">
                <a:solidFill>
                  <a:schemeClr val="tx1"/>
                </a:solidFill>
              </a:rPr>
              <a:t>je len verejnou politikou, avšak má niekoľko špecifík:</a:t>
            </a:r>
          </a:p>
          <a:p>
            <a:pPr marL="1257300" lvl="2" indent="-342900" algn="l">
              <a:buFont typeface="Wingdings" panose="05000000000000000000" pitchFamily="2" charset="2"/>
              <a:buChar char="§"/>
            </a:pPr>
            <a:r>
              <a:rPr lang="sk-SK" sz="2000" dirty="0">
                <a:solidFill>
                  <a:schemeClr val="tx1"/>
                </a:solidFill>
              </a:rPr>
              <a:t>n</a:t>
            </a:r>
            <a:r>
              <a:rPr lang="sk-SK" sz="2000" dirty="0" smtClean="0">
                <a:solidFill>
                  <a:schemeClr val="tx1"/>
                </a:solidFill>
              </a:rPr>
              <a:t>adnárodný charakter </a:t>
            </a:r>
          </a:p>
          <a:p>
            <a:pPr marL="1257300" lvl="2" indent="-342900" algn="l">
              <a:buFont typeface="Wingdings" panose="05000000000000000000" pitchFamily="2" charset="2"/>
              <a:buChar char="§"/>
            </a:pPr>
            <a:r>
              <a:rPr lang="sk-SK" sz="2000" dirty="0" err="1">
                <a:solidFill>
                  <a:schemeClr val="tx1"/>
                </a:solidFill>
              </a:rPr>
              <a:t>n</a:t>
            </a:r>
            <a:r>
              <a:rPr lang="sk-SK" sz="2000" dirty="0" err="1" smtClean="0">
                <a:solidFill>
                  <a:schemeClr val="tx1"/>
                </a:solidFill>
              </a:rPr>
              <a:t>adsektorový</a:t>
            </a:r>
            <a:r>
              <a:rPr lang="sk-SK" sz="2000" dirty="0" smtClean="0">
                <a:solidFill>
                  <a:schemeClr val="tx1"/>
                </a:solidFill>
              </a:rPr>
              <a:t> charakter </a:t>
            </a:r>
          </a:p>
          <a:p>
            <a:pPr marL="1257300" lvl="2" indent="-342900" algn="l">
              <a:buFont typeface="Wingdings" panose="05000000000000000000" pitchFamily="2" charset="2"/>
              <a:buChar char="§"/>
            </a:pPr>
            <a:r>
              <a:rPr lang="sk-SK" sz="2000" dirty="0">
                <a:solidFill>
                  <a:schemeClr val="tx1"/>
                </a:solidFill>
              </a:rPr>
              <a:t>š</a:t>
            </a:r>
            <a:r>
              <a:rPr lang="sk-SK" sz="2000" dirty="0" smtClean="0">
                <a:solidFill>
                  <a:schemeClr val="tx1"/>
                </a:solidFill>
              </a:rPr>
              <a:t>pecifický implementačný systém (viacúrovňové riadenie)</a:t>
            </a:r>
          </a:p>
          <a:p>
            <a:pPr marL="285750" indent="-285750" algn="l">
              <a:buFont typeface="Wingdings" pitchFamily="2" charset="2"/>
              <a:buChar char="Ø"/>
            </a:pPr>
            <a:r>
              <a:rPr lang="sk-SK" sz="2600" dirty="0">
                <a:solidFill>
                  <a:schemeClr val="tx1"/>
                </a:solidFill>
              </a:rPr>
              <a:t>f</a:t>
            </a:r>
            <a:r>
              <a:rPr lang="sk-SK" sz="2600" dirty="0" smtClean="0">
                <a:solidFill>
                  <a:schemeClr val="tx1"/>
                </a:solidFill>
              </a:rPr>
              <a:t>inancovaná z verejných zdrojov (daňovými poplatníkmi EÚ) – 351,8 mld. EUR</a:t>
            </a:r>
          </a:p>
          <a:p>
            <a:pPr marL="285750" indent="-285750" algn="l">
              <a:buFont typeface="Wingdings" pitchFamily="2" charset="2"/>
              <a:buChar char="Ø"/>
            </a:pPr>
            <a:r>
              <a:rPr lang="sk-SK" sz="2600" dirty="0" smtClean="0">
                <a:solidFill>
                  <a:schemeClr val="tx1"/>
                </a:solidFill>
              </a:rPr>
              <a:t> hlavnou investičnou politikou EÚ a priamo podporuje dosiahnutie cieľov v stratégii „Európa 2020“</a:t>
            </a:r>
          </a:p>
          <a:p>
            <a:pPr marL="285750" indent="-285750" algn="l">
              <a:buFont typeface="Wingdings" pitchFamily="2" charset="2"/>
              <a:buChar char="Ø"/>
            </a:pPr>
            <a:r>
              <a:rPr lang="sk-SK" sz="2600" dirty="0" smtClean="0">
                <a:solidFill>
                  <a:schemeClr val="tx1"/>
                </a:solidFill>
              </a:rPr>
              <a:t>dlhodobým cieľom je zníženie ekonomických, sociálnych a územných rozdielov (spôsob dosiahnutia sa čiastočne mení)</a:t>
            </a:r>
          </a:p>
          <a:p>
            <a:pPr marL="285750" indent="-285750" algn="l">
              <a:buFont typeface="Wingdings" pitchFamily="2" charset="2"/>
              <a:buChar char="Ø"/>
            </a:pPr>
            <a:endParaRPr lang="sk-SK" sz="2600" dirty="0" smtClean="0">
              <a:solidFill>
                <a:srgbClr val="FF0000"/>
              </a:solidFill>
            </a:endParaRPr>
          </a:p>
          <a:p>
            <a:pPr marL="285750" indent="-285750" algn="l">
              <a:buFont typeface="Wingdings" pitchFamily="2" charset="2"/>
              <a:buChar char="Ø"/>
            </a:pPr>
            <a:endParaRPr lang="sk-SK" sz="2600" dirty="0" smtClean="0">
              <a:solidFill>
                <a:schemeClr val="tx1"/>
              </a:solidFill>
            </a:endParaRPr>
          </a:p>
          <a:p>
            <a:pPr marL="285750" indent="-285750" algn="l">
              <a:buFont typeface="Wingdings" pitchFamily="2" charset="2"/>
              <a:buChar char="Ø"/>
            </a:pPr>
            <a:endParaRPr lang="sk-SK" sz="2600" dirty="0" smtClean="0">
              <a:solidFill>
                <a:schemeClr val="tx1"/>
              </a:solidFill>
            </a:endParaRPr>
          </a:p>
          <a:p>
            <a:pPr algn="ctr"/>
            <a:endParaRPr lang="sk-SK" sz="1800" b="1" dirty="0" smtClean="0">
              <a:solidFill>
                <a:schemeClr val="tx1"/>
              </a:solidFill>
            </a:endParaRPr>
          </a:p>
          <a:p>
            <a:pPr marL="285750" indent="-285750" algn="l">
              <a:buFont typeface="Wingdings" panose="05000000000000000000" pitchFamily="2" charset="2"/>
              <a:buChar char="q"/>
            </a:pPr>
            <a:endParaRPr lang="sk-SK" sz="1800" dirty="0"/>
          </a:p>
          <a:p>
            <a:pPr marL="285750" indent="-285750" algn="l">
              <a:buFont typeface="Wingdings" panose="05000000000000000000" pitchFamily="2" charset="2"/>
              <a:buChar char="q"/>
            </a:pPr>
            <a:endParaRPr lang="sk-SK" sz="1800" dirty="0" smtClean="0"/>
          </a:p>
          <a:p>
            <a:pPr marL="285750" indent="-285750" algn="l">
              <a:buFont typeface="Wingdings" panose="05000000000000000000" pitchFamily="2" charset="2"/>
              <a:buChar char="q"/>
            </a:pPr>
            <a:endParaRPr lang="sk-SK" sz="1800" dirty="0"/>
          </a:p>
        </p:txBody>
      </p:sp>
    </p:spTree>
    <p:extLst>
      <p:ext uri="{BB962C8B-B14F-4D97-AF65-F5344CB8AC3E}">
        <p14:creationId xmlns:p14="http://schemas.microsoft.com/office/powerpoint/2010/main" val="37590551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0"/>
                            </p:stCondLst>
                            <p:childTnLst>
                              <p:par>
                                <p:cTn id="3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6000"/>
                            </p:stCondLst>
                            <p:childTnLst>
                              <p:par>
                                <p:cTn id="3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1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1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323528" y="188640"/>
            <a:ext cx="7776861" cy="576064"/>
          </a:xfrm>
        </p:spPr>
        <p:txBody>
          <a:bodyPr>
            <a:normAutofit/>
          </a:bodyPr>
          <a:lstStyle/>
          <a:p>
            <a:pPr algn="l"/>
            <a:r>
              <a:rPr lang="sk-SK" b="1" dirty="0" smtClean="0"/>
              <a:t> </a:t>
            </a:r>
            <a:r>
              <a:rPr lang="sk-SK" b="1" dirty="0"/>
              <a:t>Politika súdržnosti EÚ 2014-2020</a:t>
            </a:r>
          </a:p>
        </p:txBody>
      </p:sp>
      <p:pic>
        <p:nvPicPr>
          <p:cNvPr id="4" name="Obrázok 3"/>
          <p:cNvPicPr/>
          <p:nvPr/>
        </p:nvPicPr>
        <p:blipFill>
          <a:blip r:embed="rId3">
            <a:duotone>
              <a:srgbClr val="4F81BD">
                <a:shade val="45000"/>
                <a:satMod val="135000"/>
              </a:srgb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4700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5190934" y="2934449"/>
            <a:ext cx="6862523" cy="104360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Obrázok 4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8244406" y="115702"/>
            <a:ext cx="899593" cy="1009042"/>
          </a:xfrm>
          <a:prstGeom prst="rect">
            <a:avLst/>
          </a:prstGeom>
        </p:spPr>
      </p:pic>
      <p:pic>
        <p:nvPicPr>
          <p:cNvPr id="6" name="Picture 3" descr="C:\Users\pdanko\Desktop\Logo EÚ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6404361"/>
            <a:ext cx="522790" cy="4397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Obrázok 6" descr="OPTP_logo_COLOR small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1692" y="6356961"/>
            <a:ext cx="1090027" cy="464509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9" name="Rovná spojnica 8"/>
          <p:cNvCxnSpPr/>
          <p:nvPr/>
        </p:nvCxnSpPr>
        <p:spPr>
          <a:xfrm>
            <a:off x="323528" y="764704"/>
            <a:ext cx="7776863" cy="0"/>
          </a:xfrm>
          <a:prstGeom prst="line">
            <a:avLst/>
          </a:prstGeom>
          <a:ln w="25400"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ovná spojnica 10"/>
          <p:cNvCxnSpPr/>
          <p:nvPr/>
        </p:nvCxnSpPr>
        <p:spPr>
          <a:xfrm>
            <a:off x="323527" y="6343929"/>
            <a:ext cx="7776863" cy="0"/>
          </a:xfrm>
          <a:prstGeom prst="line">
            <a:avLst/>
          </a:prstGeom>
          <a:ln w="25400"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BlokTextu 11"/>
          <p:cNvSpPr txBox="1"/>
          <p:nvPr/>
        </p:nvSpPr>
        <p:spPr>
          <a:xfrm>
            <a:off x="3635896" y="6418800"/>
            <a:ext cx="446449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sk-SK" sz="1000" dirty="0" smtClean="0"/>
              <a:t>Školenie je </a:t>
            </a:r>
            <a:r>
              <a:rPr lang="sk-SK" sz="1000" dirty="0"/>
              <a:t>spolufinancované </a:t>
            </a:r>
            <a:r>
              <a:rPr lang="sk-SK" sz="1000" dirty="0" smtClean="0"/>
              <a:t>z Európskeho fondu regionálneho rozvoja.</a:t>
            </a:r>
            <a:endParaRPr lang="sk-SK" sz="1000" dirty="0"/>
          </a:p>
        </p:txBody>
      </p:sp>
      <p:pic>
        <p:nvPicPr>
          <p:cNvPr id="13" name="Picture 4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4195" y="1391445"/>
            <a:ext cx="7375525" cy="3960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447675" y="1000125"/>
            <a:ext cx="51625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smtClean="0"/>
              <a:t>PROGRAMOVÝ CYKLUS A HODNOTENIE</a:t>
            </a:r>
            <a:endParaRPr lang="sk-SK" b="1" dirty="0"/>
          </a:p>
        </p:txBody>
      </p:sp>
    </p:spTree>
    <p:extLst>
      <p:ext uri="{BB962C8B-B14F-4D97-AF65-F5344CB8AC3E}">
        <p14:creationId xmlns:p14="http://schemas.microsoft.com/office/powerpoint/2010/main" val="2741232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ompozitné">
  <a:themeElements>
    <a:clrScheme name="Composite">
      <a:dk1>
        <a:sysClr val="windowText" lastClr="000000"/>
      </a:dk1>
      <a:lt1>
        <a:sysClr val="window" lastClr="FFFFFF"/>
      </a:lt1>
      <a:dk2>
        <a:srgbClr val="5B6973"/>
      </a:dk2>
      <a:lt2>
        <a:srgbClr val="E7ECED"/>
      </a:lt2>
      <a:accent1>
        <a:srgbClr val="98C723"/>
      </a:accent1>
      <a:accent2>
        <a:srgbClr val="59B0B9"/>
      </a:accent2>
      <a:accent3>
        <a:srgbClr val="DEAE00"/>
      </a:accent3>
      <a:accent4>
        <a:srgbClr val="B77BB4"/>
      </a:accent4>
      <a:accent5>
        <a:srgbClr val="E0773C"/>
      </a:accent5>
      <a:accent6>
        <a:srgbClr val="A98D63"/>
      </a:accent6>
      <a:hlink>
        <a:srgbClr val="26CBEC"/>
      </a:hlink>
      <a:folHlink>
        <a:srgbClr val="598C8C"/>
      </a:folHlink>
    </a:clrScheme>
    <a:fontScheme name="Composit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ompos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5000"/>
                <a:satMod val="300000"/>
              </a:schemeClr>
            </a:gs>
            <a:gs pos="12000">
              <a:schemeClr val="phClr">
                <a:tint val="50000"/>
                <a:shade val="90000"/>
                <a:satMod val="250000"/>
              </a:schemeClr>
            </a:gs>
            <a:gs pos="100000">
              <a:schemeClr val="phClr">
                <a:tint val="85000"/>
                <a:shade val="75000"/>
                <a:satMod val="1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75000"/>
                <a:shade val="95000"/>
                <a:satMod val="175000"/>
              </a:schemeClr>
            </a:gs>
            <a:gs pos="12000">
              <a:schemeClr val="phClr">
                <a:tint val="90000"/>
                <a:shade val="90000"/>
                <a:satMod val="150000"/>
              </a:schemeClr>
            </a:gs>
            <a:gs pos="100000">
              <a:schemeClr val="phClr">
                <a:tint val="100000"/>
                <a:shade val="75000"/>
                <a:satMod val="150000"/>
              </a:schemeClr>
            </a:gs>
          </a:gsLst>
          <a:lin ang="16200000" scaled="1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freezing" dir="t">
              <a:rot lat="0" lon="0" rev="6000000"/>
            </a:lightRig>
          </a:scene3d>
          <a:sp3d contourW="12700" prstMaterial="dkEdge">
            <a:bevelT w="44450" h="25400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10000"/>
                <a:lumMod val="80000"/>
              </a:schemeClr>
            </a:gs>
            <a:gs pos="79000">
              <a:schemeClr val="phClr">
                <a:tint val="100000"/>
                <a:shade val="90000"/>
                <a:satMod val="105000"/>
                <a:lumMod val="100000"/>
              </a:schemeClr>
            </a:gs>
            <a:gs pos="100000">
              <a:schemeClr val="phClr">
                <a:tint val="95000"/>
                <a:shade val="100000"/>
                <a:satMod val="110000"/>
                <a:lumMod val="11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hade val="100000"/>
                <a:satMod val="100000"/>
                <a:lumMod val="110000"/>
              </a:schemeClr>
            </a:gs>
            <a:gs pos="83000">
              <a:schemeClr val="phClr">
                <a:shade val="75000"/>
                <a:satMod val="200000"/>
              </a:schemeClr>
            </a:gs>
            <a:gs pos="100000">
              <a:schemeClr val="phClr">
                <a:shade val="90000"/>
                <a:satMod val="200000"/>
              </a:schemeClr>
            </a:gs>
          </a:gsLst>
          <a:path path="circle">
            <a:fillToRect l="75000" t="100000" b="300000"/>
          </a:path>
        </a:gradFill>
      </a:bgFillStyleLst>
    </a:fmtScheme>
  </a:themeElements>
  <a:objectDefaults>
    <a:spDef>
      <a:spPr/>
      <a:bodyPr rtlCol="0" anchor="ctr"/>
      <a:lstStyle>
        <a:defPPr algn="ctr">
          <a:defRPr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Composite</Template>
  <TotalTime>10118</TotalTime>
  <Words>1627</Words>
  <Application>Microsoft Office PowerPoint</Application>
  <PresentationFormat>Prezentácia na obrazovke (4:3)</PresentationFormat>
  <Paragraphs>446</Paragraphs>
  <Slides>28</Slides>
  <Notes>27</Notes>
  <HiddenSlides>0</HiddenSlides>
  <MMClips>0</MMClips>
  <ScaleCrop>false</ScaleCrop>
  <HeadingPairs>
    <vt:vector size="6" baseType="variant">
      <vt:variant>
        <vt:lpstr>Použité písma</vt:lpstr>
      </vt:variant>
      <vt:variant>
        <vt:i4>3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28</vt:i4>
      </vt:variant>
    </vt:vector>
  </HeadingPairs>
  <TitlesOfParts>
    <vt:vector size="32" baseType="lpstr">
      <vt:lpstr>Arial</vt:lpstr>
      <vt:lpstr>Calibri</vt:lpstr>
      <vt:lpstr>Wingdings</vt:lpstr>
      <vt:lpstr>Kompozitné</vt:lpstr>
      <vt:lpstr>Hodnotenie operačných programov</vt:lpstr>
      <vt:lpstr> Čomu sa budeme venovať na školení </vt:lpstr>
      <vt:lpstr> Čo je to hodnotenie? </vt:lpstr>
      <vt:lpstr> V akom prostredí sa hodnotenie vykonáva </vt:lpstr>
      <vt:lpstr> Verejná politika</vt:lpstr>
      <vt:lpstr> Verejná politika - princípy</vt:lpstr>
      <vt:lpstr> Verejná politika II. </vt:lpstr>
      <vt:lpstr> Politika súdržnosti EÚ 2014-2020 </vt:lpstr>
      <vt:lpstr> Politika súdržnosti EÚ 2014-2020</vt:lpstr>
      <vt:lpstr> Politika súdržnosti EÚ 2014-2020 II. </vt:lpstr>
      <vt:lpstr> Politika súdržnosti EÚ 2014-2020 na Slovensku </vt:lpstr>
      <vt:lpstr> Intervenčná logika EŠIF </vt:lpstr>
      <vt:lpstr> Intervenčná logika EŠIF II.</vt:lpstr>
      <vt:lpstr> Intervenčná logika EŠIF III.</vt:lpstr>
      <vt:lpstr> Cvičenie</vt:lpstr>
      <vt:lpstr> Monitorovanie (a hodnotenie) orientované na výsledky</vt:lpstr>
      <vt:lpstr> Monitorovanie (a hodnotenie) orientované na výsledky II.</vt:lpstr>
      <vt:lpstr> Základné typy merateľných ukazovateľov </vt:lpstr>
      <vt:lpstr> Merateľné ukazovatele EŠIF</vt:lpstr>
      <vt:lpstr> Cvičenie</vt:lpstr>
      <vt:lpstr> Subjekty zapojené do hodnotenia EŠIF 2014-2020</vt:lpstr>
      <vt:lpstr> Európska komisia (generálne riaditeľstvá)</vt:lpstr>
      <vt:lpstr> Centrálny koordinačný orgán (oddelenie hodnotenia)</vt:lpstr>
      <vt:lpstr> Riadiaci orgán (sprostredkovateľský orgán)</vt:lpstr>
      <vt:lpstr> Skúsenosti s hodnotením v 2007-2013</vt:lpstr>
      <vt:lpstr> Čo hodnotiť 2014-2020? </vt:lpstr>
      <vt:lpstr> Kedy hodnotiť? </vt:lpstr>
      <vt:lpstr> Ako hodnotiť?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Daňko Peter</dc:creator>
  <cp:lastModifiedBy>Nemčková Jana</cp:lastModifiedBy>
  <cp:revision>267</cp:revision>
  <cp:lastPrinted>2016-10-02T16:26:25Z</cp:lastPrinted>
  <dcterms:created xsi:type="dcterms:W3CDTF">2016-03-30T10:25:26Z</dcterms:created>
  <dcterms:modified xsi:type="dcterms:W3CDTF">2017-04-06T09:34:14Z</dcterms:modified>
</cp:coreProperties>
</file>