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78" r:id="rId5"/>
    <p:sldId id="279" r:id="rId6"/>
    <p:sldId id="280" r:id="rId7"/>
    <p:sldId id="281" r:id="rId8"/>
    <p:sldId id="283" r:id="rId9"/>
    <p:sldId id="284" r:id="rId10"/>
    <p:sldId id="285" r:id="rId11"/>
    <p:sldId id="267" r:id="rId12"/>
    <p:sldId id="261" r:id="rId13"/>
    <p:sldId id="264" r:id="rId14"/>
    <p:sldId id="263" r:id="rId15"/>
    <p:sldId id="266" r:id="rId16"/>
    <p:sldId id="270" r:id="rId17"/>
    <p:sldId id="269" r:id="rId18"/>
    <p:sldId id="277" r:id="rId19"/>
    <p:sldId id="275" r:id="rId20"/>
    <p:sldId id="276" r:id="rId21"/>
    <p:sldId id="273" r:id="rId2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-10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01.10.2018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958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01.10.2018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82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01.10.2018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381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01.10.2018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64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01.10.2018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50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01.10.2018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054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01.10.2018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306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01.10.2018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472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01.10.2018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279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01.10.2018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390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B63-0A78-4AEA-A682-9C0EE148426E}" type="datetimeFigureOut">
              <a:rPr lang="sk-SK" smtClean="0"/>
              <a:t>01.10.2018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367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5DB63-0A78-4AEA-A682-9C0EE148426E}" type="datetimeFigureOut">
              <a:rPr lang="sk-SK" smtClean="0"/>
              <a:t>01.10.2018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7F83D-4C11-4A28-B14C-513D76BD11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296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marcela.veselkova@vlada.gov.sk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Budovanie analytických kapacít pre hodnotenie EŠIF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Marcela Veselková</a:t>
            </a:r>
          </a:p>
          <a:p>
            <a:r>
              <a:rPr lang="sk-SK" dirty="0" smtClean="0"/>
              <a:t>Inštitút pre stratégie a analýzy</a:t>
            </a:r>
          </a:p>
          <a:p>
            <a:r>
              <a:rPr lang="sk-SK" dirty="0" smtClean="0"/>
              <a:t>Úrad vlády SR</a:t>
            </a:r>
            <a:endParaRPr lang="sk-SK" dirty="0"/>
          </a:p>
        </p:txBody>
      </p:sp>
      <p:pic>
        <p:nvPicPr>
          <p:cNvPr id="1026" name="Obrázok 1" descr="cid:image002.png@01D167F4.E498B7F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79" y="485775"/>
            <a:ext cx="14763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ázok 5" descr="cid:image004.jpg@01D1640B.BC543C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732" y="533400"/>
            <a:ext cx="7143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9037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In-</a:t>
            </a:r>
            <a:r>
              <a:rPr lang="sk-SK" dirty="0" err="1" smtClean="0"/>
              <a:t>house</a:t>
            </a:r>
            <a:r>
              <a:rPr lang="sk-SK" dirty="0" smtClean="0"/>
              <a:t> analytická jednotka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nákladovo-efektívna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 </a:t>
            </a:r>
            <a:r>
              <a:rPr lang="sk-SK" dirty="0" smtClean="0"/>
              <a:t>talent a vedomosti ostávajú v inštitúcii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väčšia manažérska kontrola nad výstupmi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skvalitňuje reportovanie údajov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vykonáva širšie funkcie ako </a:t>
            </a:r>
            <a:r>
              <a:rPr lang="sk-SK" dirty="0" err="1" smtClean="0"/>
              <a:t>kontraktori</a:t>
            </a:r>
            <a:endParaRPr lang="sk-SK" dirty="0" smtClean="0"/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- </a:t>
            </a:r>
            <a:r>
              <a:rPr lang="sk-SK" dirty="0" smtClean="0"/>
              <a:t>menšie zdroje ako externé agentúry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- </a:t>
            </a:r>
            <a:r>
              <a:rPr lang="sk-SK" dirty="0" smtClean="0"/>
              <a:t>ťažšie </a:t>
            </a:r>
            <a:r>
              <a:rPr lang="sk-SK" dirty="0"/>
              <a:t>hľadanie </a:t>
            </a:r>
            <a:r>
              <a:rPr lang="sk-SK" dirty="0" smtClean="0"/>
              <a:t>talentu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- </a:t>
            </a:r>
            <a:r>
              <a:rPr lang="sk-SK" dirty="0" smtClean="0"/>
              <a:t>vybudovať </a:t>
            </a:r>
            <a:r>
              <a:rPr lang="sk-SK" dirty="0"/>
              <a:t>in-house jednotku je beh na dlhé trate</a:t>
            </a:r>
          </a:p>
          <a:p>
            <a:pPr>
              <a:buFontTx/>
              <a:buChar char="-"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59053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Vplyv používania počítačov </a:t>
            </a:r>
            <a:br>
              <a:rPr lang="sk-SK" dirty="0" smtClean="0"/>
            </a:br>
            <a:r>
              <a:rPr lang="sk-SK" dirty="0" smtClean="0"/>
              <a:t>na študijné výsledky</a:t>
            </a:r>
            <a:endParaRPr lang="sk-SK" dirty="0"/>
          </a:p>
        </p:txBody>
      </p:sp>
      <p:pic>
        <p:nvPicPr>
          <p:cNvPr id="3" name="Zástupný objekt pre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308" y="1768503"/>
            <a:ext cx="7796981" cy="477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533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smtClean="0"/>
              <a:t>79 mil. eur z EŠIF investovaných do IKT </a:t>
            </a:r>
            <a:br>
              <a:rPr lang="sk-SK" dirty="0" smtClean="0"/>
            </a:br>
            <a:r>
              <a:rPr lang="sk-SK" dirty="0" smtClean="0"/>
              <a:t>na ZŠ a SŠ v období 2009 až 2015</a:t>
            </a:r>
            <a:endParaRPr lang="sk-SK" dirty="0"/>
          </a:p>
        </p:txBody>
      </p:sp>
      <p:pic>
        <p:nvPicPr>
          <p:cNvPr id="4" name="Zástupný objekt pre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07" y="1843089"/>
            <a:ext cx="8701548" cy="50149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1111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400" dirty="0">
                <a:latin typeface="Lucida Console" panose="020B0609040504020204" pitchFamily="49" charset="0"/>
              </a:rPr>
              <a:t>PISA </a:t>
            </a:r>
            <a:r>
              <a:rPr lang="sk-SK" sz="4400" dirty="0" smtClean="0">
                <a:latin typeface="Lucida Console" panose="020B0609040504020204" pitchFamily="49" charset="0"/>
              </a:rPr>
              <a:t>2012 na Slovensku</a:t>
            </a:r>
            <a:endParaRPr lang="sk-SK" sz="4400" dirty="0">
              <a:latin typeface="Lucida Console" panose="020B0609040504020204" pitchFamily="49" charset="0"/>
            </a:endParaRPr>
          </a:p>
        </p:txBody>
      </p:sp>
      <p:sp>
        <p:nvSpPr>
          <p:cNvPr id="6" name="Zástupný objekt pre text 5"/>
          <p:cNvSpPr>
            <a:spLocks noGrp="1"/>
          </p:cNvSpPr>
          <p:nvPr>
            <p:ph type="body" sz="half" idx="2"/>
          </p:nvPr>
        </p:nvSpPr>
        <p:spPr>
          <a:xfrm>
            <a:off x="839788" y="2245360"/>
            <a:ext cx="4258685" cy="3623628"/>
          </a:xfrm>
        </p:spPr>
        <p:txBody>
          <a:bodyPr>
            <a:normAutofit/>
          </a:bodyPr>
          <a:lstStyle/>
          <a:p>
            <a:r>
              <a:rPr lang="sk-SK" sz="2200" dirty="0" smtClean="0">
                <a:latin typeface="Lucida Console" panose="020B0609040504020204" pitchFamily="49" charset="0"/>
              </a:rPr>
              <a:t>Vzorka   </a:t>
            </a:r>
            <a:r>
              <a:rPr lang="en-US" sz="2200" dirty="0" smtClean="0">
                <a:latin typeface="Lucida Console" panose="020B0609040504020204" pitchFamily="49" charset="0"/>
              </a:rPr>
              <a:t>4</a:t>
            </a:r>
            <a:r>
              <a:rPr lang="sk-SK" sz="2200" dirty="0" smtClean="0">
                <a:latin typeface="Lucida Console" panose="020B0609040504020204" pitchFamily="49" charset="0"/>
              </a:rPr>
              <a:t>517</a:t>
            </a:r>
            <a:r>
              <a:rPr lang="en-US" sz="2200" dirty="0" smtClean="0">
                <a:latin typeface="Lucida Console" panose="020B0609040504020204" pitchFamily="49" charset="0"/>
              </a:rPr>
              <a:t> </a:t>
            </a:r>
            <a:r>
              <a:rPr lang="sk-SK" sz="2200" dirty="0" smtClean="0">
                <a:latin typeface="Lucida Console" panose="020B0609040504020204" pitchFamily="49" charset="0"/>
              </a:rPr>
              <a:t>študentov</a:t>
            </a:r>
            <a:endParaRPr lang="en-US" sz="2200" dirty="0">
              <a:latin typeface="Lucida Console" panose="020B0609040504020204" pitchFamily="49" charset="0"/>
            </a:endParaRPr>
          </a:p>
          <a:p>
            <a:r>
              <a:rPr lang="sk-SK" sz="2200" dirty="0" smtClean="0">
                <a:latin typeface="Lucida Console" panose="020B0609040504020204" pitchFamily="49" charset="0"/>
              </a:rPr>
              <a:t>Liečba   </a:t>
            </a:r>
            <a:r>
              <a:rPr lang="en-US" sz="2200" dirty="0" smtClean="0">
                <a:latin typeface="Lucida Console" panose="020B0609040504020204" pitchFamily="49" charset="0"/>
              </a:rPr>
              <a:t>3642 </a:t>
            </a:r>
            <a:r>
              <a:rPr lang="sk-SK" sz="2200" dirty="0" smtClean="0">
                <a:latin typeface="Lucida Console" panose="020B0609040504020204" pitchFamily="49" charset="0"/>
              </a:rPr>
              <a:t>študentov</a:t>
            </a:r>
            <a:endParaRPr lang="en-US" sz="2200" dirty="0">
              <a:latin typeface="Lucida Console" panose="020B0609040504020204" pitchFamily="49" charset="0"/>
            </a:endParaRPr>
          </a:p>
          <a:p>
            <a:r>
              <a:rPr lang="sk-SK" sz="2200" dirty="0" smtClean="0">
                <a:latin typeface="Lucida Console" panose="020B0609040504020204" pitchFamily="49" charset="0"/>
              </a:rPr>
              <a:t>Kontrol.  </a:t>
            </a:r>
            <a:r>
              <a:rPr lang="en-US" sz="2200" dirty="0" smtClean="0">
                <a:latin typeface="Lucida Console" panose="020B0609040504020204" pitchFamily="49" charset="0"/>
              </a:rPr>
              <a:t>875 </a:t>
            </a:r>
            <a:r>
              <a:rPr lang="sk-SK" sz="2200" dirty="0" smtClean="0">
                <a:latin typeface="Lucida Console" panose="020B0609040504020204" pitchFamily="49" charset="0"/>
              </a:rPr>
              <a:t>študentov</a:t>
            </a:r>
            <a:endParaRPr lang="en-US" sz="2200" dirty="0" smtClean="0">
              <a:latin typeface="Lucida Console" panose="020B0609040504020204" pitchFamily="49" charset="0"/>
            </a:endParaRPr>
          </a:p>
          <a:p>
            <a:endParaRPr lang="en-US" sz="2200" dirty="0">
              <a:latin typeface="Lucida Console" panose="020B0609040504020204" pitchFamily="49" charset="0"/>
            </a:endParaRPr>
          </a:p>
          <a:p>
            <a:r>
              <a:rPr lang="en-US" sz="2200" u="sng" dirty="0">
                <a:latin typeface="Lucida Console" panose="020B0609040504020204" pitchFamily="49" charset="0"/>
              </a:rPr>
              <a:t>Treatment </a:t>
            </a:r>
            <a:r>
              <a:rPr lang="sk-SK" sz="2200" u="sng" dirty="0" smtClean="0">
                <a:latin typeface="Lucida Console" panose="020B0609040504020204" pitchFamily="49" charset="0"/>
              </a:rPr>
              <a:t>skupina</a:t>
            </a:r>
            <a:endParaRPr lang="en-US" sz="2200" u="sng" dirty="0">
              <a:latin typeface="Lucida Console" panose="020B0609040504020204" pitchFamily="49" charset="0"/>
            </a:endParaRPr>
          </a:p>
          <a:p>
            <a:r>
              <a:rPr lang="en-US" sz="2200" dirty="0">
                <a:latin typeface="Lucida Console" panose="020B0609040504020204" pitchFamily="49" charset="0"/>
              </a:rPr>
              <a:t>Desktop, </a:t>
            </a:r>
            <a:r>
              <a:rPr lang="sk-SK" sz="2200" dirty="0" smtClean="0">
                <a:latin typeface="Lucida Console" panose="020B0609040504020204" pitchFamily="49" charset="0"/>
              </a:rPr>
              <a:t>prenosný počítač alebo tablet dostupný v škole</a:t>
            </a:r>
            <a:r>
              <a:rPr lang="en-US" sz="2200" dirty="0" smtClean="0">
                <a:latin typeface="Lucida Console" panose="020B0609040504020204" pitchFamily="49" charset="0"/>
              </a:rPr>
              <a:t>?</a:t>
            </a:r>
            <a:endParaRPr lang="en-US" sz="2200" dirty="0">
              <a:latin typeface="Lucida Console" panose="020B0609040504020204" pitchFamily="49" charset="0"/>
            </a:endParaRPr>
          </a:p>
          <a:p>
            <a:r>
              <a:rPr lang="en-US" sz="2200" dirty="0" smtClean="0">
                <a:latin typeface="Lucida Console" panose="020B0609040504020204" pitchFamily="49" charset="0"/>
              </a:rPr>
              <a:t>„</a:t>
            </a:r>
            <a:r>
              <a:rPr lang="sk-SK" sz="2200" dirty="0" smtClean="0">
                <a:latin typeface="Lucida Console" panose="020B0609040504020204" pitchFamily="49" charset="0"/>
              </a:rPr>
              <a:t>Áno a používam ho.</a:t>
            </a:r>
            <a:r>
              <a:rPr lang="en-US" sz="2200" dirty="0" smtClean="0">
                <a:latin typeface="Lucida Console" panose="020B0609040504020204" pitchFamily="49" charset="0"/>
              </a:rPr>
              <a:t>"</a:t>
            </a:r>
            <a:endParaRPr lang="en-US" sz="2200" dirty="0">
              <a:latin typeface="Lucida Console" panose="020B0609040504020204" pitchFamily="49" charset="0"/>
            </a:endParaRPr>
          </a:p>
          <a:p>
            <a:endParaRPr lang="sk-SK" sz="2200" dirty="0">
              <a:latin typeface="Lucida Console" panose="020B0609040504020204" pitchFamily="49" charset="0"/>
            </a:endParaRPr>
          </a:p>
        </p:txBody>
      </p:sp>
      <p:pic>
        <p:nvPicPr>
          <p:cNvPr id="7" name="Obrázo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942840" y="299259"/>
            <a:ext cx="6898178" cy="637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9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smtClean="0"/>
              <a:t>Používanie počítačov pomáha deťom </a:t>
            </a:r>
            <a:br>
              <a:rPr lang="sk-SK" dirty="0" smtClean="0"/>
            </a:br>
            <a:r>
              <a:rPr lang="sk-SK" dirty="0" smtClean="0"/>
              <a:t>zo znevýhodneného prostredia...</a:t>
            </a:r>
            <a:endParaRPr lang="sk-SK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48464"/>
            <a:ext cx="10120145" cy="470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35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...ale nedokáže </a:t>
            </a:r>
            <a:r>
              <a:rPr lang="en-US" dirty="0" err="1" smtClean="0"/>
              <a:t>celkom</a:t>
            </a:r>
            <a:r>
              <a:rPr lang="en-US" dirty="0" smtClean="0"/>
              <a:t> </a:t>
            </a:r>
            <a:r>
              <a:rPr lang="sk-SK" dirty="0" smtClean="0"/>
              <a:t>nahradiť kvalifikova</a:t>
            </a:r>
            <a:r>
              <a:rPr lang="en-US" dirty="0" smtClean="0"/>
              <a:t>-</a:t>
            </a:r>
            <a:r>
              <a:rPr lang="sk-SK" dirty="0" smtClean="0"/>
              <a:t>ného učiteľa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325" y="2005782"/>
            <a:ext cx="9908865" cy="46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95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Can</a:t>
            </a:r>
            <a:r>
              <a:rPr lang="sk-SK" dirty="0"/>
              <a:t> Money </a:t>
            </a:r>
            <a:r>
              <a:rPr lang="sk-SK" dirty="0" err="1"/>
              <a:t>Buy</a:t>
            </a:r>
            <a:r>
              <a:rPr lang="sk-SK" dirty="0"/>
              <a:t> EU Love?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European </a:t>
            </a:r>
            <a:r>
              <a:rPr lang="sk-SK" dirty="0" err="1"/>
              <a:t>Funds</a:t>
            </a:r>
            <a:r>
              <a:rPr lang="sk-SK" dirty="0"/>
              <a:t> and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Brexit</a:t>
            </a:r>
            <a:r>
              <a:rPr lang="sk-SK" dirty="0"/>
              <a:t> Referendum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Jan Fidrmuc (ISA)</a:t>
            </a:r>
          </a:p>
          <a:p>
            <a:r>
              <a:rPr lang="sk-SK" dirty="0" smtClean="0"/>
              <a:t>Martin Hulényi (ISA)</a:t>
            </a:r>
          </a:p>
          <a:p>
            <a:r>
              <a:rPr lang="sk-SK" dirty="0" err="1" smtClean="0"/>
              <a:t>Cigdem</a:t>
            </a:r>
            <a:r>
              <a:rPr lang="sk-SK" dirty="0" smtClean="0"/>
              <a:t> Borke </a:t>
            </a:r>
            <a:r>
              <a:rPr lang="sk-SK" dirty="0" err="1" smtClean="0"/>
              <a:t>Tunali</a:t>
            </a:r>
            <a:r>
              <a:rPr lang="sk-SK" dirty="0" smtClean="0"/>
              <a:t> (Istanbul </a:t>
            </a:r>
            <a:r>
              <a:rPr lang="sk-SK" dirty="0" err="1" smtClean="0"/>
              <a:t>University</a:t>
            </a:r>
            <a:r>
              <a:rPr lang="sk-SK" dirty="0" smtClean="0"/>
              <a:t>)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39" y="3753210"/>
            <a:ext cx="6819408" cy="222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406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58" y="365125"/>
            <a:ext cx="4619625" cy="637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95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744599" y="365125"/>
            <a:ext cx="4549775" cy="6372225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58" y="365125"/>
            <a:ext cx="4619625" cy="637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015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 NUTS2 úrovni nemal objem transferov vplyv na hlasovanie za zotrvanie v EÚ ...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691" y="1540252"/>
            <a:ext cx="9452829" cy="531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0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Inštitút pre stratégie a analýzy (ISA, ÚV SR)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jar 2015  – analytická jednotka Centrálneho koordinačného orgánu</a:t>
            </a:r>
          </a:p>
          <a:p>
            <a:pPr marL="457200" lvl="1" indent="0">
              <a:buNone/>
            </a:pPr>
            <a:r>
              <a:rPr lang="sk-SK" sz="2800" dirty="0" smtClean="0"/>
              <a:t>              – cieľ: hodnotenie implementácie EŠIF</a:t>
            </a:r>
          </a:p>
          <a:p>
            <a:pPr marL="457200" lvl="1" indent="0">
              <a:buNone/>
            </a:pPr>
            <a:endParaRPr lang="sk-SK" sz="2800" dirty="0" smtClean="0"/>
          </a:p>
          <a:p>
            <a:r>
              <a:rPr lang="pt-BR" dirty="0" smtClean="0"/>
              <a:t>15.05.2016 </a:t>
            </a:r>
            <a:r>
              <a:rPr lang="sk-SK" dirty="0" smtClean="0"/>
              <a:t>– Inštitút pre stratégie a analýzy</a:t>
            </a:r>
            <a:r>
              <a:rPr lang="pt-BR" dirty="0" smtClean="0"/>
              <a:t> ÚV SR</a:t>
            </a:r>
            <a:r>
              <a:rPr lang="sk-SK" dirty="0" smtClean="0"/>
              <a:t> </a:t>
            </a:r>
          </a:p>
          <a:p>
            <a:pPr marL="0" indent="0">
              <a:buNone/>
            </a:pPr>
            <a:r>
              <a:rPr lang="sk-SK" dirty="0" smtClean="0"/>
              <a:t>		 – spadá priamo pod vedúceho Úradu vlády SR </a:t>
            </a:r>
          </a:p>
          <a:p>
            <a:pPr marL="0" indent="0">
              <a:buNone/>
            </a:pPr>
            <a:r>
              <a:rPr lang="sk-SK" dirty="0" smtClean="0"/>
              <a:t>		 – pribudli nové témy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108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...ale na úrovni NUTS3 áno =&gt; podporu z EÚ ľudia vnímajú skôr na lokálnej úrovni 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24" y="2073519"/>
            <a:ext cx="1081087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281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7362" y="1692480"/>
            <a:ext cx="10515600" cy="3105662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Ďakujem za pozornosť!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3600" dirty="0" smtClean="0">
                <a:hlinkClick r:id="rId2"/>
              </a:rPr>
              <a:t>marcela.veselkova@vlada.gov.sk</a:t>
            </a:r>
            <a:r>
              <a:rPr lang="sk-SK" sz="3600" dirty="0" smtClean="0"/>
              <a:t> 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125327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In-</a:t>
            </a:r>
            <a:r>
              <a:rPr lang="sk-SK" dirty="0" err="1" smtClean="0"/>
              <a:t>house</a:t>
            </a:r>
            <a:r>
              <a:rPr lang="sk-SK" dirty="0" smtClean="0"/>
              <a:t> analytická jednotka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nákladovo-efektívna</a:t>
            </a:r>
          </a:p>
          <a:p>
            <a:pPr marL="0" indent="0">
              <a:buNone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4040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In-</a:t>
            </a:r>
            <a:r>
              <a:rPr lang="sk-SK" dirty="0" err="1" smtClean="0"/>
              <a:t>house</a:t>
            </a:r>
            <a:r>
              <a:rPr lang="sk-SK" dirty="0" smtClean="0"/>
              <a:t> analytická jednotka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nákladovo-efektívna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 </a:t>
            </a:r>
            <a:r>
              <a:rPr lang="sk-SK" dirty="0" smtClean="0"/>
              <a:t>talent a vedomosti ostávajú v inštitúcii</a:t>
            </a:r>
          </a:p>
          <a:p>
            <a:pPr marL="0" indent="0">
              <a:buNone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3736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In-</a:t>
            </a:r>
            <a:r>
              <a:rPr lang="sk-SK" dirty="0" err="1" smtClean="0"/>
              <a:t>house</a:t>
            </a:r>
            <a:r>
              <a:rPr lang="sk-SK" dirty="0" smtClean="0"/>
              <a:t> analytická jednotka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nákladovo-efektívna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 </a:t>
            </a:r>
            <a:r>
              <a:rPr lang="sk-SK" dirty="0" smtClean="0"/>
              <a:t>talent a vedomosti ostávajú v inštitúcii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väčšia manažérska kontrola nad výstupmi</a:t>
            </a:r>
          </a:p>
          <a:p>
            <a:pPr>
              <a:buFontTx/>
              <a:buChar char="-"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373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In-</a:t>
            </a:r>
            <a:r>
              <a:rPr lang="sk-SK" dirty="0" err="1" smtClean="0"/>
              <a:t>house</a:t>
            </a:r>
            <a:r>
              <a:rPr lang="sk-SK" dirty="0" smtClean="0"/>
              <a:t> analytická jednotka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nákladovo-efektívna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 </a:t>
            </a:r>
            <a:r>
              <a:rPr lang="sk-SK" dirty="0" smtClean="0"/>
              <a:t>talent a vedomosti ostávajú v inštitúcii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väčšia manažérska kontrola nad výstupmi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skvalitňuje reportovanie údajov</a:t>
            </a:r>
          </a:p>
          <a:p>
            <a:pPr>
              <a:buFontTx/>
              <a:buChar char="-"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373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In-</a:t>
            </a:r>
            <a:r>
              <a:rPr lang="sk-SK" dirty="0" err="1" smtClean="0"/>
              <a:t>house</a:t>
            </a:r>
            <a:r>
              <a:rPr lang="sk-SK" dirty="0" smtClean="0"/>
              <a:t> analytická jednotka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nákladovo-efektívna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 </a:t>
            </a:r>
            <a:r>
              <a:rPr lang="sk-SK" dirty="0" smtClean="0"/>
              <a:t>talent a vedomosti ostávajú v inštitúcii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väčšia manažérska kontrola nad výstupmi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skvalitňuje reportovanie údajov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vykonáva širšie funkcie ako </a:t>
            </a:r>
            <a:r>
              <a:rPr lang="sk-SK" dirty="0" err="1" smtClean="0"/>
              <a:t>kontraktori</a:t>
            </a:r>
            <a:endParaRPr lang="sk-SK" dirty="0" smtClean="0"/>
          </a:p>
          <a:p>
            <a:pPr>
              <a:buFontTx/>
              <a:buChar char="-"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3736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In-</a:t>
            </a:r>
            <a:r>
              <a:rPr lang="sk-SK" dirty="0" err="1" smtClean="0"/>
              <a:t>house</a:t>
            </a:r>
            <a:r>
              <a:rPr lang="sk-SK" dirty="0" smtClean="0"/>
              <a:t> analytická jednotka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nákladovo-efektívna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 </a:t>
            </a:r>
            <a:r>
              <a:rPr lang="sk-SK" dirty="0" smtClean="0"/>
              <a:t>talent a vedomosti ostávajú v inštitúcii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väčšia manažérska kontrola nad výstupmi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skvalitňuje reportovanie údajov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vykonáva širšie funkcie ako </a:t>
            </a:r>
            <a:r>
              <a:rPr lang="sk-SK" dirty="0" err="1" smtClean="0"/>
              <a:t>kontraktori</a:t>
            </a:r>
            <a:endParaRPr lang="sk-SK" dirty="0" smtClean="0"/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- </a:t>
            </a:r>
            <a:r>
              <a:rPr lang="sk-SK" dirty="0" smtClean="0"/>
              <a:t>menšie zdroje ako externé agentúry</a:t>
            </a:r>
          </a:p>
          <a:p>
            <a:pPr>
              <a:buFontTx/>
              <a:buChar char="-"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7285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In-</a:t>
            </a:r>
            <a:r>
              <a:rPr lang="sk-SK" dirty="0" err="1" smtClean="0"/>
              <a:t>house</a:t>
            </a:r>
            <a:r>
              <a:rPr lang="sk-SK" dirty="0" smtClean="0"/>
              <a:t> analytická jednotka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nákladovo-efektívna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 </a:t>
            </a:r>
            <a:r>
              <a:rPr lang="sk-SK" dirty="0" smtClean="0"/>
              <a:t>talent a vedomosti ostávajú v inštitúcii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väčšia manažérska kontrola nad výstupmi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skvalitňuje reportovanie údajov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+</a:t>
            </a:r>
            <a:r>
              <a:rPr lang="sk-SK" dirty="0" smtClean="0"/>
              <a:t> vykonáva širšie funkcie ako </a:t>
            </a:r>
            <a:r>
              <a:rPr lang="sk-SK" dirty="0" err="1" smtClean="0"/>
              <a:t>kontraktori</a:t>
            </a:r>
            <a:endParaRPr lang="sk-SK" dirty="0" smtClean="0"/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- </a:t>
            </a:r>
            <a:r>
              <a:rPr lang="sk-SK" dirty="0" smtClean="0"/>
              <a:t>menšie zdroje ako externé agentúry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- </a:t>
            </a:r>
            <a:r>
              <a:rPr lang="sk-SK" dirty="0" smtClean="0"/>
              <a:t>ťažšie </a:t>
            </a:r>
            <a:r>
              <a:rPr lang="sk-SK" dirty="0"/>
              <a:t>hľadanie </a:t>
            </a:r>
            <a:r>
              <a:rPr lang="sk-SK" dirty="0" smtClean="0"/>
              <a:t>talentu</a:t>
            </a:r>
          </a:p>
          <a:p>
            <a:pPr>
              <a:buFontTx/>
              <a:buChar char="-"/>
            </a:pP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728587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371</Words>
  <Application>Microsoft Office PowerPoint</Application>
  <PresentationFormat>Vlastná</PresentationFormat>
  <Paragraphs>82</Paragraphs>
  <Slides>21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2" baseType="lpstr">
      <vt:lpstr>Motív balíka Office</vt:lpstr>
      <vt:lpstr>Budovanie analytických kapacít pre hodnotenie EŠIF</vt:lpstr>
      <vt:lpstr>Inštitút pre stratégie a analýzy (ISA, ÚV SR)</vt:lpstr>
      <vt:lpstr>In-house analytická jednotka</vt:lpstr>
      <vt:lpstr>In-house analytická jednotka</vt:lpstr>
      <vt:lpstr>In-house analytická jednotka</vt:lpstr>
      <vt:lpstr>In-house analytická jednotka</vt:lpstr>
      <vt:lpstr>In-house analytická jednotka</vt:lpstr>
      <vt:lpstr>In-house analytická jednotka</vt:lpstr>
      <vt:lpstr>In-house analytická jednotka</vt:lpstr>
      <vt:lpstr>In-house analytická jednotka</vt:lpstr>
      <vt:lpstr>Vplyv používania počítačov  na študijné výsledky</vt:lpstr>
      <vt:lpstr>79 mil. eur z EŠIF investovaných do IKT  na ZŠ a SŠ v období 2009 až 2015</vt:lpstr>
      <vt:lpstr>PISA 2012 na Slovensku</vt:lpstr>
      <vt:lpstr>Používanie počítačov pomáha deťom  zo znevýhodneného prostredia...</vt:lpstr>
      <vt:lpstr>...ale nedokáže celkom nahradiť kvalifikova-ného učiteľa</vt:lpstr>
      <vt:lpstr>Can Money Buy EU Love?  European Funds and the Brexit Referendum</vt:lpstr>
      <vt:lpstr>Prezentácia programu PowerPoint</vt:lpstr>
      <vt:lpstr>Prezentácia programu PowerPoint</vt:lpstr>
      <vt:lpstr>Na NUTS2 úrovni nemal objem transferov vplyv na hlasovanie za zotrvanie v EÚ ...</vt:lpstr>
      <vt:lpstr>...ale na úrovni NUTS3 áno =&gt; podporu z EÚ ľudia vnímajú skôr na lokálnej úrovni </vt:lpstr>
      <vt:lpstr>Ďakujem za pozornosť!  marcela.veselkova@vlada.gov.sk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Budovanie analytických kapacít pre hodnotenie EŠIF</dc:title>
  <dc:creator>Veselková Marcela</dc:creator>
  <cp:lastModifiedBy>Kubík Andrej</cp:lastModifiedBy>
  <cp:revision>63</cp:revision>
  <dcterms:created xsi:type="dcterms:W3CDTF">2018-09-09T09:21:54Z</dcterms:created>
  <dcterms:modified xsi:type="dcterms:W3CDTF">2018-10-01T11:36:52Z</dcterms:modified>
</cp:coreProperties>
</file>